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Lst>
  <p:notesMasterIdLst>
    <p:notesMasterId r:id="rId45"/>
  </p:notesMasterIdLst>
  <p:sldIdLst>
    <p:sldId id="256" r:id="rId5"/>
    <p:sldId id="257" r:id="rId6"/>
    <p:sldId id="258" r:id="rId7"/>
    <p:sldId id="266" r:id="rId8"/>
    <p:sldId id="304" r:id="rId9"/>
    <p:sldId id="267" r:id="rId10"/>
    <p:sldId id="307" r:id="rId11"/>
    <p:sldId id="305" r:id="rId12"/>
    <p:sldId id="282" r:id="rId13"/>
    <p:sldId id="285" r:id="rId14"/>
    <p:sldId id="288" r:id="rId15"/>
    <p:sldId id="287" r:id="rId16"/>
    <p:sldId id="289" r:id="rId17"/>
    <p:sldId id="290" r:id="rId18"/>
    <p:sldId id="291" r:id="rId19"/>
    <p:sldId id="292" r:id="rId20"/>
    <p:sldId id="293" r:id="rId21"/>
    <p:sldId id="294" r:id="rId22"/>
    <p:sldId id="295" r:id="rId23"/>
    <p:sldId id="298" r:id="rId24"/>
    <p:sldId id="299" r:id="rId25"/>
    <p:sldId id="300" r:id="rId26"/>
    <p:sldId id="284" r:id="rId27"/>
    <p:sldId id="301" r:id="rId28"/>
    <p:sldId id="302" r:id="rId29"/>
    <p:sldId id="316" r:id="rId30"/>
    <p:sldId id="263" r:id="rId31"/>
    <p:sldId id="308" r:id="rId32"/>
    <p:sldId id="309" r:id="rId33"/>
    <p:sldId id="310" r:id="rId34"/>
    <p:sldId id="311" r:id="rId35"/>
    <p:sldId id="312" r:id="rId36"/>
    <p:sldId id="313" r:id="rId37"/>
    <p:sldId id="314" r:id="rId38"/>
    <p:sldId id="318" r:id="rId39"/>
    <p:sldId id="259" r:id="rId40"/>
    <p:sldId id="319" r:id="rId41"/>
    <p:sldId id="303" r:id="rId42"/>
    <p:sldId id="262" r:id="rId43"/>
    <p:sldId id="30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7C3DA-6D10-481D-A154-289B63B0CFF8}" v="43" dt="2023-05-14T14:21:32.967"/>
    <p1510:client id="{ED4D08A0-AA9C-48AB-9E1B-ADC7B659AEFE}" v="111" dt="2023-05-14T13:40:24.492"/>
    <p1510:client id="{FEBE2304-55AA-4C70-859B-FB21E6E03060}" v="8" dt="2023-05-14T13:35:36.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75" d="100"/>
          <a:sy n="75" d="100"/>
        </p:scale>
        <p:origin x="1469"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effectLst>
                  <a:glow rad="101600">
                    <a:schemeClr val="accent3">
                      <a:satMod val="175000"/>
                      <a:alpha val="40000"/>
                    </a:schemeClr>
                  </a:glow>
                  <a:reflection blurRad="6350" stA="50000" endA="300" endPos="50000" dist="29997" dir="5400000" sy="-100000" algn="bl" rotWithShape="0"/>
                </a:effectLst>
                <a:latin typeface="+mn-lt"/>
                <a:ea typeface="+mn-ea"/>
                <a:cs typeface="+mn-cs"/>
              </a:defRPr>
            </a:pPr>
            <a:r>
              <a:rPr lang="en-US" dirty="0">
                <a:effectLst>
                  <a:glow rad="101600">
                    <a:schemeClr val="accent3">
                      <a:satMod val="175000"/>
                      <a:alpha val="40000"/>
                    </a:schemeClr>
                  </a:glow>
                  <a:reflection blurRad="6350" stA="50000" endA="300" endPos="50000" dist="29997" dir="5400000" sy="-100000" algn="bl" rotWithShape="0"/>
                </a:effectLst>
              </a:rPr>
              <a:t>Price vs Vaccine</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effectLst>
                <a:glow rad="101600">
                  <a:schemeClr val="accent3">
                    <a:satMod val="175000"/>
                    <a:alpha val="40000"/>
                  </a:schemeClr>
                </a:glow>
                <a:reflection blurRad="6350" stA="50000" endA="300" endPos="50000" dist="29997" dir="5400000" sy="-100000" algn="bl" rotWithShape="0"/>
              </a:effectLst>
              <a:latin typeface="+mn-lt"/>
              <a:ea typeface="+mn-ea"/>
              <a:cs typeface="+mn-cs"/>
            </a:defRPr>
          </a:pPr>
          <a:endParaRPr lang="en-US"/>
        </a:p>
      </c:txPr>
    </c:title>
    <c:autoTitleDeleted val="0"/>
    <c:plotArea>
      <c:layout/>
      <c:barChart>
        <c:barDir val="bar"/>
        <c:grouping val="clustered"/>
        <c:varyColors val="0"/>
        <c:ser>
          <c:idx val="0"/>
          <c:order val="0"/>
          <c:tx>
            <c:strRef>
              <c:f>Sheet1!$B$17</c:f>
              <c:strCache>
                <c:ptCount val="1"/>
                <c:pt idx="0">
                  <c:v>Pfizer-BioNTech</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Sheet1!$C$4</c:f>
              <c:numCache>
                <c:formatCode>General</c:formatCode>
                <c:ptCount val="1"/>
                <c:pt idx="0">
                  <c:v>3200</c:v>
                </c:pt>
              </c:numCache>
            </c:numRef>
          </c:val>
          <c:extLst>
            <c:ext xmlns:c16="http://schemas.microsoft.com/office/drawing/2014/chart" uri="{C3380CC4-5D6E-409C-BE32-E72D297353CC}">
              <c16:uniqueId val="{00000000-7870-4A06-BCDA-C179DB54D449}"/>
            </c:ext>
          </c:extLst>
        </c:ser>
        <c:ser>
          <c:idx val="1"/>
          <c:order val="1"/>
          <c:tx>
            <c:strRef>
              <c:f>Sheet1!$B$18</c:f>
              <c:strCache>
                <c:ptCount val="1"/>
                <c:pt idx="0">
                  <c:v>   Moderna</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Sheet1!$C$5</c:f>
              <c:numCache>
                <c:formatCode>General</c:formatCode>
                <c:ptCount val="1"/>
                <c:pt idx="0">
                  <c:v>5430</c:v>
                </c:pt>
              </c:numCache>
            </c:numRef>
          </c:val>
          <c:extLst>
            <c:ext xmlns:c16="http://schemas.microsoft.com/office/drawing/2014/chart" uri="{C3380CC4-5D6E-409C-BE32-E72D297353CC}">
              <c16:uniqueId val="{00000001-7870-4A06-BCDA-C179DB54D449}"/>
            </c:ext>
          </c:extLst>
        </c:ser>
        <c:ser>
          <c:idx val="2"/>
          <c:order val="2"/>
          <c:tx>
            <c:strRef>
              <c:f>Sheet1!$B$19</c:f>
              <c:strCache>
                <c:ptCount val="1"/>
                <c:pt idx="0">
                  <c:v>   Johnson &amp; Johnson</c:v>
                </c:pt>
              </c:strCache>
            </c:strRef>
          </c:tx>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Sheet1!$C$6</c:f>
              <c:numCache>
                <c:formatCode>General</c:formatCode>
                <c:ptCount val="1"/>
                <c:pt idx="0">
                  <c:v>735</c:v>
                </c:pt>
              </c:numCache>
            </c:numRef>
          </c:val>
          <c:extLst>
            <c:ext xmlns:c16="http://schemas.microsoft.com/office/drawing/2014/chart" uri="{C3380CC4-5D6E-409C-BE32-E72D297353CC}">
              <c16:uniqueId val="{00000002-7870-4A06-BCDA-C179DB54D449}"/>
            </c:ext>
          </c:extLst>
        </c:ser>
        <c:ser>
          <c:idx val="3"/>
          <c:order val="3"/>
          <c:tx>
            <c:strRef>
              <c:f>Sheet1!$B$20</c:f>
              <c:strCache>
                <c:ptCount val="1"/>
                <c:pt idx="0">
                  <c:v>   Covishield</c:v>
                </c:pt>
              </c:strCache>
            </c:strRef>
          </c:tx>
          <c:spPr>
            <a:gradFill flip="none" rotWithShape="1">
              <a:gsLst>
                <a:gs pos="0">
                  <a:schemeClr val="accent4"/>
                </a:gs>
                <a:gs pos="75000">
                  <a:schemeClr val="accent4">
                    <a:lumMod val="60000"/>
                    <a:lumOff val="40000"/>
                  </a:schemeClr>
                </a:gs>
                <a:gs pos="51000">
                  <a:schemeClr val="accent4">
                    <a:alpha val="75000"/>
                  </a:schemeClr>
                </a:gs>
                <a:gs pos="100000">
                  <a:schemeClr val="accent4">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Sheet1!$C$7</c:f>
              <c:numCache>
                <c:formatCode>General</c:formatCode>
                <c:ptCount val="1"/>
                <c:pt idx="0">
                  <c:v>450</c:v>
                </c:pt>
              </c:numCache>
            </c:numRef>
          </c:val>
          <c:extLst>
            <c:ext xmlns:c16="http://schemas.microsoft.com/office/drawing/2014/chart" uri="{C3380CC4-5D6E-409C-BE32-E72D297353CC}">
              <c16:uniqueId val="{00000003-7870-4A06-BCDA-C179DB54D449}"/>
            </c:ext>
          </c:extLst>
        </c:ser>
        <c:ser>
          <c:idx val="4"/>
          <c:order val="4"/>
          <c:tx>
            <c:strRef>
              <c:f>Sheet1!$B$21</c:f>
              <c:strCache>
                <c:ptCount val="1"/>
                <c:pt idx="0">
                  <c:v>   AstraZeneca</c:v>
                </c:pt>
              </c:strCache>
            </c:strRef>
          </c:tx>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Sheet1!$C$8</c:f>
              <c:numCache>
                <c:formatCode>General</c:formatCode>
                <c:ptCount val="1"/>
                <c:pt idx="0">
                  <c:v>820</c:v>
                </c:pt>
              </c:numCache>
            </c:numRef>
          </c:val>
          <c:extLst>
            <c:ext xmlns:c16="http://schemas.microsoft.com/office/drawing/2014/chart" uri="{C3380CC4-5D6E-409C-BE32-E72D297353CC}">
              <c16:uniqueId val="{00000004-7870-4A06-BCDA-C179DB54D449}"/>
            </c:ext>
          </c:extLst>
        </c:ser>
        <c:ser>
          <c:idx val="5"/>
          <c:order val="5"/>
          <c:tx>
            <c:strRef>
              <c:f>Sheet1!$B$22</c:f>
              <c:strCache>
                <c:ptCount val="1"/>
                <c:pt idx="0">
                  <c:v>   Coronavac (Sinovac)</c:v>
                </c:pt>
              </c:strCache>
            </c:strRef>
          </c:tx>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Sheet1!$C$9</c:f>
              <c:numCache>
                <c:formatCode>General</c:formatCode>
                <c:ptCount val="1"/>
                <c:pt idx="0">
                  <c:v>2040</c:v>
                </c:pt>
              </c:numCache>
            </c:numRef>
          </c:val>
          <c:extLst>
            <c:ext xmlns:c16="http://schemas.microsoft.com/office/drawing/2014/chart" uri="{C3380CC4-5D6E-409C-BE32-E72D297353CC}">
              <c16:uniqueId val="{00000005-7870-4A06-BCDA-C179DB54D449}"/>
            </c:ext>
          </c:extLst>
        </c:ser>
        <c:ser>
          <c:idx val="6"/>
          <c:order val="6"/>
          <c:tx>
            <c:strRef>
              <c:f>Sheet1!$B$23</c:f>
              <c:strCache>
                <c:ptCount val="1"/>
                <c:pt idx="0">
                  <c:v>   EpiVacCorona</c:v>
                </c:pt>
              </c:strCache>
            </c:strRef>
          </c:tx>
          <c:spPr>
            <a:gradFill flip="none" rotWithShape="1">
              <a:gsLst>
                <a:gs pos="0">
                  <a:schemeClr val="accent1">
                    <a:lumMod val="60000"/>
                  </a:schemeClr>
                </a:gs>
                <a:gs pos="75000">
                  <a:schemeClr val="accent1">
                    <a:lumMod val="60000"/>
                    <a:lumMod val="60000"/>
                    <a:lumOff val="40000"/>
                  </a:schemeClr>
                </a:gs>
                <a:gs pos="51000">
                  <a:schemeClr val="accent1">
                    <a:lumMod val="60000"/>
                    <a:alpha val="75000"/>
                  </a:schemeClr>
                </a:gs>
                <a:gs pos="100000">
                  <a:schemeClr val="accent1">
                    <a:lumMod val="60000"/>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Sheet1!$C$10</c:f>
              <c:numCache>
                <c:formatCode>General</c:formatCode>
                <c:ptCount val="1"/>
                <c:pt idx="0">
                  <c:v>1810</c:v>
                </c:pt>
              </c:numCache>
            </c:numRef>
          </c:val>
          <c:extLst>
            <c:ext xmlns:c16="http://schemas.microsoft.com/office/drawing/2014/chart" uri="{C3380CC4-5D6E-409C-BE32-E72D297353CC}">
              <c16:uniqueId val="{00000006-7870-4A06-BCDA-C179DB54D449}"/>
            </c:ext>
          </c:extLst>
        </c:ser>
        <c:ser>
          <c:idx val="7"/>
          <c:order val="7"/>
          <c:tx>
            <c:strRef>
              <c:f>Sheet1!$B$24</c:f>
              <c:strCache>
                <c:ptCount val="1"/>
                <c:pt idx="0">
                  <c:v>   CoviVac</c:v>
                </c:pt>
              </c:strCache>
            </c:strRef>
          </c:tx>
          <c:spPr>
            <a:gradFill flip="none" rotWithShape="1">
              <a:gsLst>
                <a:gs pos="0">
                  <a:schemeClr val="accent2">
                    <a:lumMod val="60000"/>
                  </a:schemeClr>
                </a:gs>
                <a:gs pos="75000">
                  <a:schemeClr val="accent2">
                    <a:lumMod val="60000"/>
                    <a:lumMod val="60000"/>
                    <a:lumOff val="40000"/>
                  </a:schemeClr>
                </a:gs>
                <a:gs pos="51000">
                  <a:schemeClr val="accent2">
                    <a:lumMod val="60000"/>
                    <a:alpha val="75000"/>
                  </a:schemeClr>
                </a:gs>
                <a:gs pos="100000">
                  <a:schemeClr val="accent2">
                    <a:lumMod val="60000"/>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Sheet1!$C$11</c:f>
              <c:numCache>
                <c:formatCode>General</c:formatCode>
                <c:ptCount val="1"/>
                <c:pt idx="0">
                  <c:v>420</c:v>
                </c:pt>
              </c:numCache>
            </c:numRef>
          </c:val>
          <c:extLst>
            <c:ext xmlns:c16="http://schemas.microsoft.com/office/drawing/2014/chart" uri="{C3380CC4-5D6E-409C-BE32-E72D297353CC}">
              <c16:uniqueId val="{00000007-7870-4A06-BCDA-C179DB54D449}"/>
            </c:ext>
          </c:extLst>
        </c:ser>
        <c:ser>
          <c:idx val="8"/>
          <c:order val="8"/>
          <c:tx>
            <c:strRef>
              <c:f>Sheet1!$B$25</c:f>
              <c:strCache>
                <c:ptCount val="1"/>
                <c:pt idx="0">
                  <c:v>   Sputnik V</c:v>
                </c:pt>
              </c:strCache>
            </c:strRef>
          </c:tx>
          <c:spPr>
            <a:gradFill flip="none" rotWithShape="1">
              <a:gsLst>
                <a:gs pos="0">
                  <a:schemeClr val="accent3">
                    <a:lumMod val="60000"/>
                  </a:schemeClr>
                </a:gs>
                <a:gs pos="75000">
                  <a:schemeClr val="accent3">
                    <a:lumMod val="60000"/>
                    <a:lumMod val="60000"/>
                    <a:lumOff val="40000"/>
                  </a:schemeClr>
                </a:gs>
                <a:gs pos="51000">
                  <a:schemeClr val="accent3">
                    <a:lumMod val="60000"/>
                    <a:alpha val="75000"/>
                  </a:schemeClr>
                </a:gs>
                <a:gs pos="100000">
                  <a:schemeClr val="accent3">
                    <a:lumMod val="60000"/>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Sheet1!$C$12</c:f>
              <c:numCache>
                <c:formatCode>General</c:formatCode>
                <c:ptCount val="1"/>
                <c:pt idx="0">
                  <c:v>1990</c:v>
                </c:pt>
              </c:numCache>
            </c:numRef>
          </c:val>
          <c:extLst>
            <c:ext xmlns:c16="http://schemas.microsoft.com/office/drawing/2014/chart" uri="{C3380CC4-5D6E-409C-BE32-E72D297353CC}">
              <c16:uniqueId val="{00000008-7870-4A06-BCDA-C179DB54D449}"/>
            </c:ext>
          </c:extLst>
        </c:ser>
        <c:ser>
          <c:idx val="9"/>
          <c:order val="9"/>
          <c:tx>
            <c:strRef>
              <c:f>Sheet1!$B$26</c:f>
              <c:strCache>
                <c:ptCount val="1"/>
                <c:pt idx="0">
                  <c:v>   Covaxin</c:v>
                </c:pt>
              </c:strCache>
            </c:strRef>
          </c:tx>
          <c:spPr>
            <a:gradFill flip="none" rotWithShape="1">
              <a:gsLst>
                <a:gs pos="0">
                  <a:schemeClr val="accent4">
                    <a:lumMod val="60000"/>
                  </a:schemeClr>
                </a:gs>
                <a:gs pos="75000">
                  <a:schemeClr val="accent4">
                    <a:lumMod val="60000"/>
                    <a:lumMod val="60000"/>
                    <a:lumOff val="40000"/>
                  </a:schemeClr>
                </a:gs>
                <a:gs pos="51000">
                  <a:schemeClr val="accent4">
                    <a:lumMod val="60000"/>
                    <a:alpha val="75000"/>
                  </a:schemeClr>
                </a:gs>
                <a:gs pos="100000">
                  <a:schemeClr val="accent4">
                    <a:lumMod val="60000"/>
                    <a:lumMod val="20000"/>
                    <a:lumOff val="80000"/>
                    <a:alpha val="15000"/>
                  </a:schemeClr>
                </a:gs>
              </a:gsLst>
              <a:lin ang="10800000" scaled="1"/>
              <a:tileRect/>
            </a:gradFill>
            <a:ln>
              <a:noFill/>
            </a:ln>
            <a:effectLst/>
          </c:spPr>
          <c:invertIfNegative val="0"/>
          <c:cat>
            <c:strRef>
              <c:f>Sheet1!$C$3</c:f>
              <c:strCache>
                <c:ptCount val="1"/>
                <c:pt idx="0">
                  <c:v>Total Price</c:v>
                </c:pt>
              </c:strCache>
            </c:strRef>
          </c:cat>
          <c:val>
            <c:numRef>
              <c:f>Sheet1!$C$13</c:f>
              <c:numCache>
                <c:formatCode>General</c:formatCode>
                <c:ptCount val="1"/>
                <c:pt idx="0">
                  <c:v>412</c:v>
                </c:pt>
              </c:numCache>
            </c:numRef>
          </c:val>
          <c:extLst>
            <c:ext xmlns:c16="http://schemas.microsoft.com/office/drawing/2014/chart" uri="{C3380CC4-5D6E-409C-BE32-E72D297353CC}">
              <c16:uniqueId val="{00000009-7870-4A06-BCDA-C179DB54D449}"/>
            </c:ext>
          </c:extLst>
        </c:ser>
        <c:dLbls>
          <c:showLegendKey val="0"/>
          <c:showVal val="0"/>
          <c:showCatName val="0"/>
          <c:showSerName val="0"/>
          <c:showPercent val="0"/>
          <c:showBubbleSize val="0"/>
        </c:dLbls>
        <c:gapWidth val="326"/>
        <c:overlap val="-58"/>
        <c:axId val="1101711280"/>
        <c:axId val="1101712720"/>
      </c:barChart>
      <c:catAx>
        <c:axId val="1101711280"/>
        <c:scaling>
          <c:orientation val="minMax"/>
        </c:scaling>
        <c:delete val="0"/>
        <c:axPos val="l"/>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Vaccine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712720"/>
        <c:crosses val="autoZero"/>
        <c:auto val="1"/>
        <c:lblAlgn val="ctr"/>
        <c:lblOffset val="100"/>
        <c:noMultiLvlLbl val="0"/>
      </c:catAx>
      <c:valAx>
        <c:axId val="1101712720"/>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Price (in Rs)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1711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effectLst>
                  <a:glow rad="101600">
                    <a:schemeClr val="accent2">
                      <a:satMod val="175000"/>
                      <a:alpha val="40000"/>
                    </a:schemeClr>
                  </a:glow>
                  <a:reflection blurRad="6350" stA="50000" endA="300" endPos="50000" dist="29997" dir="5400000" sy="-100000" algn="bl" rotWithShape="0"/>
                </a:effectLst>
                <a:latin typeface="+mn-lt"/>
                <a:ea typeface="+mn-ea"/>
                <a:cs typeface="+mn-cs"/>
              </a:defRPr>
            </a:pPr>
            <a:r>
              <a:rPr lang="en-US" dirty="0">
                <a:effectLst>
                  <a:glow rad="101600">
                    <a:schemeClr val="accent2">
                      <a:satMod val="175000"/>
                      <a:alpha val="40000"/>
                    </a:schemeClr>
                  </a:glow>
                  <a:reflection blurRad="6350" stA="50000" endA="300" endPos="50000" dist="29997" dir="5400000" sy="-100000" algn="bl" rotWithShape="0"/>
                </a:effectLst>
              </a:rPr>
              <a:t>Efficacy Rate of Vaccines</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effectLst>
                <a:glow rad="101600">
                  <a:schemeClr val="accent2">
                    <a:satMod val="175000"/>
                    <a:alpha val="40000"/>
                  </a:schemeClr>
                </a:glow>
                <a:reflection blurRad="6350" stA="50000" endA="300" endPos="50000" dist="29997" dir="5400000" sy="-100000" algn="bl" rotWithShape="0"/>
              </a:effectLst>
              <a:latin typeface="+mn-lt"/>
              <a:ea typeface="+mn-ea"/>
              <a:cs typeface="+mn-cs"/>
            </a:defRPr>
          </a:pPr>
          <a:endParaRPr lang="en-US"/>
        </a:p>
      </c:txPr>
    </c:title>
    <c:autoTitleDeleted val="0"/>
    <c:plotArea>
      <c:layout>
        <c:manualLayout>
          <c:layoutTarget val="inner"/>
          <c:xMode val="edge"/>
          <c:yMode val="edge"/>
          <c:x val="0.11429642641232347"/>
          <c:y val="9.2619219980713804E-2"/>
          <c:w val="0.86758006387985809"/>
          <c:h val="0.71555666898357373"/>
        </c:manualLayout>
      </c:layout>
      <c:barChart>
        <c:barDir val="col"/>
        <c:grouping val="clustered"/>
        <c:varyColors val="0"/>
        <c:ser>
          <c:idx val="0"/>
          <c:order val="0"/>
          <c:tx>
            <c:strRef>
              <c:f>Sheet1!$C$16</c:f>
              <c:strCache>
                <c:ptCount val="1"/>
                <c:pt idx="0">
                  <c:v>Efficacy</c:v>
                </c:pt>
              </c:strCache>
            </c:strRef>
          </c:tx>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5400000" scaled="0"/>
            </a:gradFill>
            <a:ln>
              <a:noFill/>
            </a:ln>
            <a:effectLst/>
          </c:spPr>
          <c:invertIfNegative val="0"/>
          <c:cat>
            <c:strRef>
              <c:f>(Sheet1!$B$17:$B$22,Sheet1!$B$25:$B$26)</c:f>
              <c:strCache>
                <c:ptCount val="8"/>
                <c:pt idx="0">
                  <c:v>Pfizer-BioNTech</c:v>
                </c:pt>
                <c:pt idx="1">
                  <c:v>   Moderna</c:v>
                </c:pt>
                <c:pt idx="2">
                  <c:v>   Johnson &amp; Johnson</c:v>
                </c:pt>
                <c:pt idx="3">
                  <c:v>   Covishield</c:v>
                </c:pt>
                <c:pt idx="4">
                  <c:v>   AstraZeneca</c:v>
                </c:pt>
                <c:pt idx="5">
                  <c:v>   Coronavac (Sinovac)</c:v>
                </c:pt>
                <c:pt idx="6">
                  <c:v>   Sputnik V</c:v>
                </c:pt>
                <c:pt idx="7">
                  <c:v>   Covaxin</c:v>
                </c:pt>
              </c:strCache>
              <c:extLst/>
            </c:strRef>
          </c:cat>
          <c:val>
            <c:numRef>
              <c:f>(Sheet1!$C$17:$C$22,Sheet1!$C$25:$C$26)</c:f>
              <c:numCache>
                <c:formatCode>General</c:formatCode>
                <c:ptCount val="8"/>
                <c:pt idx="0">
                  <c:v>95</c:v>
                </c:pt>
                <c:pt idx="1">
                  <c:v>94.1</c:v>
                </c:pt>
                <c:pt idx="2">
                  <c:v>66.3</c:v>
                </c:pt>
                <c:pt idx="3">
                  <c:v>70.400000000000006</c:v>
                </c:pt>
                <c:pt idx="4">
                  <c:v>70.400000000000006</c:v>
                </c:pt>
                <c:pt idx="5">
                  <c:v>50.7</c:v>
                </c:pt>
                <c:pt idx="6">
                  <c:v>91.6</c:v>
                </c:pt>
                <c:pt idx="7">
                  <c:v>78</c:v>
                </c:pt>
              </c:numCache>
              <c:extLst/>
            </c:numRef>
          </c:val>
          <c:extLst>
            <c:ext xmlns:c16="http://schemas.microsoft.com/office/drawing/2014/chart" uri="{C3380CC4-5D6E-409C-BE32-E72D297353CC}">
              <c16:uniqueId val="{00000000-6310-4BB5-809C-8CFF9141300E}"/>
            </c:ext>
          </c:extLst>
        </c:ser>
        <c:dLbls>
          <c:showLegendKey val="0"/>
          <c:showVal val="0"/>
          <c:showCatName val="0"/>
          <c:showSerName val="0"/>
          <c:showPercent val="0"/>
          <c:showBubbleSize val="0"/>
        </c:dLbls>
        <c:gapWidth val="355"/>
        <c:overlap val="-70"/>
        <c:axId val="895580448"/>
        <c:axId val="895573248"/>
      </c:barChart>
      <c:catAx>
        <c:axId val="89558044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Vaccines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5573248"/>
        <c:crosses val="autoZero"/>
        <c:auto val="1"/>
        <c:lblAlgn val="ctr"/>
        <c:lblOffset val="100"/>
        <c:noMultiLvlLbl val="0"/>
      </c:catAx>
      <c:valAx>
        <c:axId val="895573248"/>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Efficacy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5580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B6A696-8931-4C0A-AD31-35E34E91F5F2}" type="doc">
      <dgm:prSet loTypeId="urn:microsoft.com/office/officeart/2008/layout/VerticalCurvedList" loCatId="list" qsTypeId="urn:microsoft.com/office/officeart/2005/8/quickstyle/3d4" qsCatId="3D" csTypeId="urn:microsoft.com/office/officeart/2005/8/colors/colorful2" csCatId="colorful" phldr="1"/>
      <dgm:spPr/>
      <dgm:t>
        <a:bodyPr/>
        <a:lstStyle/>
        <a:p>
          <a:endParaRPr lang="en-US"/>
        </a:p>
      </dgm:t>
    </dgm:pt>
    <dgm:pt modelId="{C64A3F82-B96D-4FE8-80B1-413FE99E15FC}">
      <dgm:prSet phldrT="[Text]"/>
      <dgm:spPr/>
      <dgm:t>
        <a:bodyPr/>
        <a:lstStyle/>
        <a:p>
          <a:r>
            <a:rPr lang="en-US" b="0" i="0" dirty="0">
              <a:effectLst/>
              <a:latin typeface="+mn-lt"/>
              <a:ea typeface="+mn-ea"/>
              <a:cs typeface="+mn-cs"/>
            </a:rPr>
            <a:t>Pfizer-BioNTech</a:t>
          </a:r>
          <a:endParaRPr lang="en-US" b="0" dirty="0"/>
        </a:p>
      </dgm:t>
    </dgm:pt>
    <dgm:pt modelId="{E1BD55E3-60E9-4E22-8A1E-59A6F8293142}" type="parTrans" cxnId="{303E018A-7F14-486E-A493-CF9671B00E25}">
      <dgm:prSet/>
      <dgm:spPr/>
      <dgm:t>
        <a:bodyPr/>
        <a:lstStyle/>
        <a:p>
          <a:endParaRPr lang="en-US"/>
        </a:p>
      </dgm:t>
    </dgm:pt>
    <dgm:pt modelId="{2605F01E-DAEF-433D-ACDC-A5D9378174DD}" type="sibTrans" cxnId="{303E018A-7F14-486E-A493-CF9671B00E25}">
      <dgm:prSet/>
      <dgm:spPr/>
      <dgm:t>
        <a:bodyPr/>
        <a:lstStyle/>
        <a:p>
          <a:endParaRPr lang="en-US"/>
        </a:p>
      </dgm:t>
    </dgm:pt>
    <dgm:pt modelId="{4C7495BE-E9EF-468F-95B4-AFD1B93C3252}">
      <dgm:prSet phldrT="[Text]"/>
      <dgm:spPr/>
      <dgm:t>
        <a:bodyPr/>
        <a:lstStyle/>
        <a:p>
          <a:r>
            <a:rPr lang="en-US" b="0" i="0" dirty="0">
              <a:effectLst/>
              <a:latin typeface="+mn-lt"/>
              <a:ea typeface="+mn-ea"/>
              <a:cs typeface="+mn-cs"/>
            </a:rPr>
            <a:t>Moderna</a:t>
          </a:r>
          <a:endParaRPr lang="en-US" dirty="0"/>
        </a:p>
      </dgm:t>
    </dgm:pt>
    <dgm:pt modelId="{24B4DB12-F8CD-4152-BB37-1CD6DF714430}" type="parTrans" cxnId="{B57A8EC8-DC43-4F9F-B781-FF5AFFD4BF00}">
      <dgm:prSet/>
      <dgm:spPr/>
      <dgm:t>
        <a:bodyPr/>
        <a:lstStyle/>
        <a:p>
          <a:endParaRPr lang="en-US"/>
        </a:p>
      </dgm:t>
    </dgm:pt>
    <dgm:pt modelId="{96E3BD90-9E99-4DEF-A8BB-E0DDE773FAFB}" type="sibTrans" cxnId="{B57A8EC8-DC43-4F9F-B781-FF5AFFD4BF00}">
      <dgm:prSet/>
      <dgm:spPr/>
      <dgm:t>
        <a:bodyPr/>
        <a:lstStyle/>
        <a:p>
          <a:endParaRPr lang="en-US"/>
        </a:p>
      </dgm:t>
    </dgm:pt>
    <dgm:pt modelId="{4E701F6D-E2B3-48A2-BF83-6B78FB2B33D0}">
      <dgm:prSet phldrT="[Text]"/>
      <dgm:spPr/>
      <dgm:t>
        <a:bodyPr/>
        <a:lstStyle/>
        <a:p>
          <a:r>
            <a:rPr lang="en-US" b="0" i="0" dirty="0">
              <a:effectLst/>
              <a:latin typeface="+mn-lt"/>
              <a:ea typeface="+mn-ea"/>
              <a:cs typeface="+mn-cs"/>
            </a:rPr>
            <a:t>Johnson &amp; Johnson</a:t>
          </a:r>
          <a:endParaRPr lang="en-US" dirty="0"/>
        </a:p>
      </dgm:t>
    </dgm:pt>
    <dgm:pt modelId="{46AB8F91-1C52-4A34-BA3E-3B7DE163F6F2}" type="parTrans" cxnId="{2862AE1D-19D4-42AC-BEC3-2DB628F6E88B}">
      <dgm:prSet/>
      <dgm:spPr/>
      <dgm:t>
        <a:bodyPr/>
        <a:lstStyle/>
        <a:p>
          <a:endParaRPr lang="en-US"/>
        </a:p>
      </dgm:t>
    </dgm:pt>
    <dgm:pt modelId="{A4E9F0FA-E4F7-490E-8D1A-B05BB40E5F85}" type="sibTrans" cxnId="{2862AE1D-19D4-42AC-BEC3-2DB628F6E88B}">
      <dgm:prSet/>
      <dgm:spPr/>
      <dgm:t>
        <a:bodyPr/>
        <a:lstStyle/>
        <a:p>
          <a:endParaRPr lang="en-US"/>
        </a:p>
      </dgm:t>
    </dgm:pt>
    <dgm:pt modelId="{0B0A33ED-4CDA-417A-B80D-13922275B3AF}">
      <dgm:prSet/>
      <dgm:spPr/>
      <dgm:t>
        <a:bodyPr/>
        <a:lstStyle/>
        <a:p>
          <a:r>
            <a:rPr lang="en-US" b="0" i="0" dirty="0" err="1">
              <a:effectLst/>
              <a:latin typeface="+mn-lt"/>
              <a:ea typeface="+mn-ea"/>
              <a:cs typeface="+mn-cs"/>
            </a:rPr>
            <a:t>Covishield</a:t>
          </a:r>
          <a:endParaRPr lang="en-US" dirty="0"/>
        </a:p>
      </dgm:t>
    </dgm:pt>
    <dgm:pt modelId="{ABF4D019-3176-4C27-914A-11A0986CBA63}" type="parTrans" cxnId="{D1348555-D5FC-4F55-964F-E5624C3172C9}">
      <dgm:prSet/>
      <dgm:spPr/>
      <dgm:t>
        <a:bodyPr/>
        <a:lstStyle/>
        <a:p>
          <a:endParaRPr lang="en-US"/>
        </a:p>
      </dgm:t>
    </dgm:pt>
    <dgm:pt modelId="{0BBB0433-D289-4B6E-A551-91F81C57AE82}" type="sibTrans" cxnId="{D1348555-D5FC-4F55-964F-E5624C3172C9}">
      <dgm:prSet/>
      <dgm:spPr/>
      <dgm:t>
        <a:bodyPr/>
        <a:lstStyle/>
        <a:p>
          <a:endParaRPr lang="en-US"/>
        </a:p>
      </dgm:t>
    </dgm:pt>
    <dgm:pt modelId="{B4430EFA-4195-499D-8769-9078F26F3EC8}">
      <dgm:prSet/>
      <dgm:spPr/>
      <dgm:t>
        <a:bodyPr/>
        <a:lstStyle/>
        <a:p>
          <a:r>
            <a:rPr lang="en-US" b="0" i="0">
              <a:effectLst/>
              <a:latin typeface="+mn-lt"/>
              <a:ea typeface="+mn-ea"/>
              <a:cs typeface="+mn-cs"/>
            </a:rPr>
            <a:t>Covaxin</a:t>
          </a:r>
          <a:endParaRPr lang="en-US" dirty="0"/>
        </a:p>
      </dgm:t>
    </dgm:pt>
    <dgm:pt modelId="{7179D271-3C5C-4E9E-B46B-E6C51E1E7EBD}" type="parTrans" cxnId="{BCB45E5A-2648-44E2-A03B-E6225EADC4BA}">
      <dgm:prSet/>
      <dgm:spPr/>
      <dgm:t>
        <a:bodyPr/>
        <a:lstStyle/>
        <a:p>
          <a:endParaRPr lang="en-US"/>
        </a:p>
      </dgm:t>
    </dgm:pt>
    <dgm:pt modelId="{1F1BA300-2156-4AA9-848D-4E064AA67733}" type="sibTrans" cxnId="{BCB45E5A-2648-44E2-A03B-E6225EADC4BA}">
      <dgm:prSet/>
      <dgm:spPr/>
      <dgm:t>
        <a:bodyPr/>
        <a:lstStyle/>
        <a:p>
          <a:endParaRPr lang="en-US"/>
        </a:p>
      </dgm:t>
    </dgm:pt>
    <dgm:pt modelId="{222BA7C5-E663-4709-BF4B-D53EE0230B4F}" type="pres">
      <dgm:prSet presAssocID="{2DB6A696-8931-4C0A-AD31-35E34E91F5F2}" presName="Name0" presStyleCnt="0">
        <dgm:presLayoutVars>
          <dgm:chMax val="7"/>
          <dgm:chPref val="7"/>
          <dgm:dir/>
        </dgm:presLayoutVars>
      </dgm:prSet>
      <dgm:spPr/>
    </dgm:pt>
    <dgm:pt modelId="{9250C4C1-4DC8-4882-B05E-DED5D36FAAE9}" type="pres">
      <dgm:prSet presAssocID="{2DB6A696-8931-4C0A-AD31-35E34E91F5F2}" presName="Name1" presStyleCnt="0"/>
      <dgm:spPr/>
    </dgm:pt>
    <dgm:pt modelId="{4AA0C1B7-C260-40FF-BF58-8E214A9856DD}" type="pres">
      <dgm:prSet presAssocID="{2DB6A696-8931-4C0A-AD31-35E34E91F5F2}" presName="cycle" presStyleCnt="0"/>
      <dgm:spPr/>
    </dgm:pt>
    <dgm:pt modelId="{AF224FA5-D6CB-488F-B773-B66F3D8ABEBF}" type="pres">
      <dgm:prSet presAssocID="{2DB6A696-8931-4C0A-AD31-35E34E91F5F2}" presName="srcNode" presStyleLbl="node1" presStyleIdx="0" presStyleCnt="5"/>
      <dgm:spPr/>
    </dgm:pt>
    <dgm:pt modelId="{8DBCDF94-00DA-4114-B090-33FB4EE995F3}" type="pres">
      <dgm:prSet presAssocID="{2DB6A696-8931-4C0A-AD31-35E34E91F5F2}" presName="conn" presStyleLbl="parChTrans1D2" presStyleIdx="0" presStyleCnt="1"/>
      <dgm:spPr/>
    </dgm:pt>
    <dgm:pt modelId="{E6F22A54-6075-47CD-B36E-A43E1FCCF4EB}" type="pres">
      <dgm:prSet presAssocID="{2DB6A696-8931-4C0A-AD31-35E34E91F5F2}" presName="extraNode" presStyleLbl="node1" presStyleIdx="0" presStyleCnt="5"/>
      <dgm:spPr/>
    </dgm:pt>
    <dgm:pt modelId="{984CBF5D-F5B5-4407-9796-2F102078C6F3}" type="pres">
      <dgm:prSet presAssocID="{2DB6A696-8931-4C0A-AD31-35E34E91F5F2}" presName="dstNode" presStyleLbl="node1" presStyleIdx="0" presStyleCnt="5"/>
      <dgm:spPr/>
    </dgm:pt>
    <dgm:pt modelId="{DD99E042-3A4F-475B-9489-708B461EDCA7}" type="pres">
      <dgm:prSet presAssocID="{C64A3F82-B96D-4FE8-80B1-413FE99E15FC}" presName="text_1" presStyleLbl="node1" presStyleIdx="0" presStyleCnt="5">
        <dgm:presLayoutVars>
          <dgm:bulletEnabled val="1"/>
        </dgm:presLayoutVars>
      </dgm:prSet>
      <dgm:spPr/>
    </dgm:pt>
    <dgm:pt modelId="{1EE36E54-5F1E-4A27-8D02-309C35D389A1}" type="pres">
      <dgm:prSet presAssocID="{C64A3F82-B96D-4FE8-80B1-413FE99E15FC}" presName="accent_1" presStyleCnt="0"/>
      <dgm:spPr/>
    </dgm:pt>
    <dgm:pt modelId="{A7514B2A-9351-4B3A-BE7F-893B95B3C633}" type="pres">
      <dgm:prSet presAssocID="{C64A3F82-B96D-4FE8-80B1-413FE99E15FC}" presName="accentRepeatNode" presStyleLbl="solidFgAcc1" presStyleIdx="0"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pt>
    <dgm:pt modelId="{7C9358AF-CFB0-4FB9-B31C-7091C650E0C7}" type="pres">
      <dgm:prSet presAssocID="{4C7495BE-E9EF-468F-95B4-AFD1B93C3252}" presName="text_2" presStyleLbl="node1" presStyleIdx="1" presStyleCnt="5">
        <dgm:presLayoutVars>
          <dgm:bulletEnabled val="1"/>
        </dgm:presLayoutVars>
      </dgm:prSet>
      <dgm:spPr/>
    </dgm:pt>
    <dgm:pt modelId="{604F410E-5199-44DE-825B-9E41647D8B90}" type="pres">
      <dgm:prSet presAssocID="{4C7495BE-E9EF-468F-95B4-AFD1B93C3252}" presName="accent_2" presStyleCnt="0"/>
      <dgm:spPr/>
    </dgm:pt>
    <dgm:pt modelId="{58F70183-B98F-498C-9BCD-10F60968774E}" type="pres">
      <dgm:prSet presAssocID="{4C7495BE-E9EF-468F-95B4-AFD1B93C3252}" presName="accentRepeatNode" presStyleLbl="solidFgAcc1" presStyleIdx="1"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pt>
    <dgm:pt modelId="{69387FAE-9FED-46A1-9F16-CB96340FDE1F}" type="pres">
      <dgm:prSet presAssocID="{4E701F6D-E2B3-48A2-BF83-6B78FB2B33D0}" presName="text_3" presStyleLbl="node1" presStyleIdx="2" presStyleCnt="5">
        <dgm:presLayoutVars>
          <dgm:bulletEnabled val="1"/>
        </dgm:presLayoutVars>
      </dgm:prSet>
      <dgm:spPr/>
    </dgm:pt>
    <dgm:pt modelId="{4726D275-053C-4FE9-AECF-DE126D7B9EEF}" type="pres">
      <dgm:prSet presAssocID="{4E701F6D-E2B3-48A2-BF83-6B78FB2B33D0}" presName="accent_3" presStyleCnt="0"/>
      <dgm:spPr/>
    </dgm:pt>
    <dgm:pt modelId="{6820840C-FE34-4391-84B1-14EB33CD9AF6}" type="pres">
      <dgm:prSet presAssocID="{4E701F6D-E2B3-48A2-BF83-6B78FB2B33D0}" presName="accentRepeatNode" presStyleLbl="solidFgAcc1" presStyleIdx="2"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dgm:spPr>
    </dgm:pt>
    <dgm:pt modelId="{38C058D3-810E-4103-8AD4-70CB56A1B581}" type="pres">
      <dgm:prSet presAssocID="{0B0A33ED-4CDA-417A-B80D-13922275B3AF}" presName="text_4" presStyleLbl="node1" presStyleIdx="3" presStyleCnt="5">
        <dgm:presLayoutVars>
          <dgm:bulletEnabled val="1"/>
        </dgm:presLayoutVars>
      </dgm:prSet>
      <dgm:spPr/>
    </dgm:pt>
    <dgm:pt modelId="{2F60B144-F74A-46ED-9CF8-0B424592CF74}" type="pres">
      <dgm:prSet presAssocID="{0B0A33ED-4CDA-417A-B80D-13922275B3AF}" presName="accent_4" presStyleCnt="0"/>
      <dgm:spPr/>
    </dgm:pt>
    <dgm:pt modelId="{A95444C4-BEA3-400F-A19B-71671B3F87FB}" type="pres">
      <dgm:prSet presAssocID="{0B0A33ED-4CDA-417A-B80D-13922275B3AF}" presName="accentRepeatNode" presStyleLbl="solidFgAcc1" presStyleIdx="3"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path path="circle">
            <a:fillToRect l="100000" b="100000"/>
          </a:path>
          <a:tileRect t="-100000" r="-100000"/>
        </a:gradFill>
      </dgm:spPr>
    </dgm:pt>
    <dgm:pt modelId="{19F982AB-2F39-4A00-93C4-12A3A26C99FB}" type="pres">
      <dgm:prSet presAssocID="{B4430EFA-4195-499D-8769-9078F26F3EC8}" presName="text_5" presStyleLbl="node1" presStyleIdx="4" presStyleCnt="5">
        <dgm:presLayoutVars>
          <dgm:bulletEnabled val="1"/>
        </dgm:presLayoutVars>
      </dgm:prSet>
      <dgm:spPr/>
    </dgm:pt>
    <dgm:pt modelId="{33A58D53-01C2-4CA1-BF3C-D9CC1B88F170}" type="pres">
      <dgm:prSet presAssocID="{B4430EFA-4195-499D-8769-9078F26F3EC8}" presName="accent_5" presStyleCnt="0"/>
      <dgm:spPr/>
    </dgm:pt>
    <dgm:pt modelId="{A7F0D15C-B44B-4DC9-BF0F-2C9DF79B34E7}" type="pres">
      <dgm:prSet presAssocID="{B4430EFA-4195-499D-8769-9078F26F3EC8}" presName="accentRepeatNode" presStyleLbl="solidFgAcc1" presStyleIdx="4"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path path="circle">
            <a:fillToRect l="100000" b="100000"/>
          </a:path>
          <a:tileRect t="-100000" r="-100000"/>
        </a:gradFill>
      </dgm:spPr>
    </dgm:pt>
  </dgm:ptLst>
  <dgm:cxnLst>
    <dgm:cxn modelId="{4E378901-986B-43BA-87CD-66ADC5242765}" type="presOf" srcId="{2DB6A696-8931-4C0A-AD31-35E34E91F5F2}" destId="{222BA7C5-E663-4709-BF4B-D53EE0230B4F}" srcOrd="0" destOrd="0" presId="urn:microsoft.com/office/officeart/2008/layout/VerticalCurvedList"/>
    <dgm:cxn modelId="{08D9B819-7EB1-47B5-B048-D78E337BDB1F}" type="presOf" srcId="{B4430EFA-4195-499D-8769-9078F26F3EC8}" destId="{19F982AB-2F39-4A00-93C4-12A3A26C99FB}" srcOrd="0" destOrd="0" presId="urn:microsoft.com/office/officeart/2008/layout/VerticalCurvedList"/>
    <dgm:cxn modelId="{2862AE1D-19D4-42AC-BEC3-2DB628F6E88B}" srcId="{2DB6A696-8931-4C0A-AD31-35E34E91F5F2}" destId="{4E701F6D-E2B3-48A2-BF83-6B78FB2B33D0}" srcOrd="2" destOrd="0" parTransId="{46AB8F91-1C52-4A34-BA3E-3B7DE163F6F2}" sibTransId="{A4E9F0FA-E4F7-490E-8D1A-B05BB40E5F85}"/>
    <dgm:cxn modelId="{87225C2C-8AB2-421B-AF87-22015E587877}" type="presOf" srcId="{0B0A33ED-4CDA-417A-B80D-13922275B3AF}" destId="{38C058D3-810E-4103-8AD4-70CB56A1B581}" srcOrd="0" destOrd="0" presId="urn:microsoft.com/office/officeart/2008/layout/VerticalCurvedList"/>
    <dgm:cxn modelId="{D8965B3A-665A-4187-BB37-E1D4CD147381}" type="presOf" srcId="{C64A3F82-B96D-4FE8-80B1-413FE99E15FC}" destId="{DD99E042-3A4F-475B-9489-708B461EDCA7}" srcOrd="0" destOrd="0" presId="urn:microsoft.com/office/officeart/2008/layout/VerticalCurvedList"/>
    <dgm:cxn modelId="{D1348555-D5FC-4F55-964F-E5624C3172C9}" srcId="{2DB6A696-8931-4C0A-AD31-35E34E91F5F2}" destId="{0B0A33ED-4CDA-417A-B80D-13922275B3AF}" srcOrd="3" destOrd="0" parTransId="{ABF4D019-3176-4C27-914A-11A0986CBA63}" sibTransId="{0BBB0433-D289-4B6E-A551-91F81C57AE82}"/>
    <dgm:cxn modelId="{999CB477-69F5-4F88-9E68-9E80B49EA265}" type="presOf" srcId="{4C7495BE-E9EF-468F-95B4-AFD1B93C3252}" destId="{7C9358AF-CFB0-4FB9-B31C-7091C650E0C7}" srcOrd="0" destOrd="0" presId="urn:microsoft.com/office/officeart/2008/layout/VerticalCurvedList"/>
    <dgm:cxn modelId="{BCB45E5A-2648-44E2-A03B-E6225EADC4BA}" srcId="{2DB6A696-8931-4C0A-AD31-35E34E91F5F2}" destId="{B4430EFA-4195-499D-8769-9078F26F3EC8}" srcOrd="4" destOrd="0" parTransId="{7179D271-3C5C-4E9E-B46B-E6C51E1E7EBD}" sibTransId="{1F1BA300-2156-4AA9-848D-4E064AA67733}"/>
    <dgm:cxn modelId="{303E018A-7F14-486E-A493-CF9671B00E25}" srcId="{2DB6A696-8931-4C0A-AD31-35E34E91F5F2}" destId="{C64A3F82-B96D-4FE8-80B1-413FE99E15FC}" srcOrd="0" destOrd="0" parTransId="{E1BD55E3-60E9-4E22-8A1E-59A6F8293142}" sibTransId="{2605F01E-DAEF-433D-ACDC-A5D9378174DD}"/>
    <dgm:cxn modelId="{B57A8EC8-DC43-4F9F-B781-FF5AFFD4BF00}" srcId="{2DB6A696-8931-4C0A-AD31-35E34E91F5F2}" destId="{4C7495BE-E9EF-468F-95B4-AFD1B93C3252}" srcOrd="1" destOrd="0" parTransId="{24B4DB12-F8CD-4152-BB37-1CD6DF714430}" sibTransId="{96E3BD90-9E99-4DEF-A8BB-E0DDE773FAFB}"/>
    <dgm:cxn modelId="{8DDA94DB-7004-402C-8127-5DCCC468D2C4}" type="presOf" srcId="{2605F01E-DAEF-433D-ACDC-A5D9378174DD}" destId="{8DBCDF94-00DA-4114-B090-33FB4EE995F3}" srcOrd="0" destOrd="0" presId="urn:microsoft.com/office/officeart/2008/layout/VerticalCurvedList"/>
    <dgm:cxn modelId="{DB83C1E6-2E09-4DDA-B06E-0D0CF1D148CF}" type="presOf" srcId="{4E701F6D-E2B3-48A2-BF83-6B78FB2B33D0}" destId="{69387FAE-9FED-46A1-9F16-CB96340FDE1F}" srcOrd="0" destOrd="0" presId="urn:microsoft.com/office/officeart/2008/layout/VerticalCurvedList"/>
    <dgm:cxn modelId="{9CAA9874-C6BC-4484-862B-83933A8B8062}" type="presParOf" srcId="{222BA7C5-E663-4709-BF4B-D53EE0230B4F}" destId="{9250C4C1-4DC8-4882-B05E-DED5D36FAAE9}" srcOrd="0" destOrd="0" presId="urn:microsoft.com/office/officeart/2008/layout/VerticalCurvedList"/>
    <dgm:cxn modelId="{35E97C12-3AE0-437B-9DCD-D4066A446E2B}" type="presParOf" srcId="{9250C4C1-4DC8-4882-B05E-DED5D36FAAE9}" destId="{4AA0C1B7-C260-40FF-BF58-8E214A9856DD}" srcOrd="0" destOrd="0" presId="urn:microsoft.com/office/officeart/2008/layout/VerticalCurvedList"/>
    <dgm:cxn modelId="{EF476D80-B001-4F3F-9779-04587BDE41BA}" type="presParOf" srcId="{4AA0C1B7-C260-40FF-BF58-8E214A9856DD}" destId="{AF224FA5-D6CB-488F-B773-B66F3D8ABEBF}" srcOrd="0" destOrd="0" presId="urn:microsoft.com/office/officeart/2008/layout/VerticalCurvedList"/>
    <dgm:cxn modelId="{452E31F6-DB43-49E2-AA95-EAF3403F80A1}" type="presParOf" srcId="{4AA0C1B7-C260-40FF-BF58-8E214A9856DD}" destId="{8DBCDF94-00DA-4114-B090-33FB4EE995F3}" srcOrd="1" destOrd="0" presId="urn:microsoft.com/office/officeart/2008/layout/VerticalCurvedList"/>
    <dgm:cxn modelId="{1ABEED7A-CB2A-4012-9AFE-5CA744C9D1B9}" type="presParOf" srcId="{4AA0C1B7-C260-40FF-BF58-8E214A9856DD}" destId="{E6F22A54-6075-47CD-B36E-A43E1FCCF4EB}" srcOrd="2" destOrd="0" presId="urn:microsoft.com/office/officeart/2008/layout/VerticalCurvedList"/>
    <dgm:cxn modelId="{93509E85-26E7-454E-BA97-B5F84F9C87C9}" type="presParOf" srcId="{4AA0C1B7-C260-40FF-BF58-8E214A9856DD}" destId="{984CBF5D-F5B5-4407-9796-2F102078C6F3}" srcOrd="3" destOrd="0" presId="urn:microsoft.com/office/officeart/2008/layout/VerticalCurvedList"/>
    <dgm:cxn modelId="{E584CA5B-0C2D-46A4-976E-A0095B6E2A98}" type="presParOf" srcId="{9250C4C1-4DC8-4882-B05E-DED5D36FAAE9}" destId="{DD99E042-3A4F-475B-9489-708B461EDCA7}" srcOrd="1" destOrd="0" presId="urn:microsoft.com/office/officeart/2008/layout/VerticalCurvedList"/>
    <dgm:cxn modelId="{6E28A421-AFF7-41EB-ABF1-3289F6402B58}" type="presParOf" srcId="{9250C4C1-4DC8-4882-B05E-DED5D36FAAE9}" destId="{1EE36E54-5F1E-4A27-8D02-309C35D389A1}" srcOrd="2" destOrd="0" presId="urn:microsoft.com/office/officeart/2008/layout/VerticalCurvedList"/>
    <dgm:cxn modelId="{E0EDC9C4-A2A4-4889-B9BD-69C173669765}" type="presParOf" srcId="{1EE36E54-5F1E-4A27-8D02-309C35D389A1}" destId="{A7514B2A-9351-4B3A-BE7F-893B95B3C633}" srcOrd="0" destOrd="0" presId="urn:microsoft.com/office/officeart/2008/layout/VerticalCurvedList"/>
    <dgm:cxn modelId="{6522F3F0-12C5-40B2-B20C-244317E035D2}" type="presParOf" srcId="{9250C4C1-4DC8-4882-B05E-DED5D36FAAE9}" destId="{7C9358AF-CFB0-4FB9-B31C-7091C650E0C7}" srcOrd="3" destOrd="0" presId="urn:microsoft.com/office/officeart/2008/layout/VerticalCurvedList"/>
    <dgm:cxn modelId="{8DD2ECB9-2A93-4211-AA07-0572468CD260}" type="presParOf" srcId="{9250C4C1-4DC8-4882-B05E-DED5D36FAAE9}" destId="{604F410E-5199-44DE-825B-9E41647D8B90}" srcOrd="4" destOrd="0" presId="urn:microsoft.com/office/officeart/2008/layout/VerticalCurvedList"/>
    <dgm:cxn modelId="{2E65B8FA-945C-4B86-BC7A-85F88B3959E7}" type="presParOf" srcId="{604F410E-5199-44DE-825B-9E41647D8B90}" destId="{58F70183-B98F-498C-9BCD-10F60968774E}" srcOrd="0" destOrd="0" presId="urn:microsoft.com/office/officeart/2008/layout/VerticalCurvedList"/>
    <dgm:cxn modelId="{C0313935-F4CF-4C35-902B-E6BB93D0AA16}" type="presParOf" srcId="{9250C4C1-4DC8-4882-B05E-DED5D36FAAE9}" destId="{69387FAE-9FED-46A1-9F16-CB96340FDE1F}" srcOrd="5" destOrd="0" presId="urn:microsoft.com/office/officeart/2008/layout/VerticalCurvedList"/>
    <dgm:cxn modelId="{ABE1C18C-9F08-4E7F-9C44-D40C039A6EFB}" type="presParOf" srcId="{9250C4C1-4DC8-4882-B05E-DED5D36FAAE9}" destId="{4726D275-053C-4FE9-AECF-DE126D7B9EEF}" srcOrd="6" destOrd="0" presId="urn:microsoft.com/office/officeart/2008/layout/VerticalCurvedList"/>
    <dgm:cxn modelId="{28145495-4E13-4E05-BDAD-621EB859CD81}" type="presParOf" srcId="{4726D275-053C-4FE9-AECF-DE126D7B9EEF}" destId="{6820840C-FE34-4391-84B1-14EB33CD9AF6}" srcOrd="0" destOrd="0" presId="urn:microsoft.com/office/officeart/2008/layout/VerticalCurvedList"/>
    <dgm:cxn modelId="{BD6FE296-2834-4E35-B3ED-1500FD11E2CB}" type="presParOf" srcId="{9250C4C1-4DC8-4882-B05E-DED5D36FAAE9}" destId="{38C058D3-810E-4103-8AD4-70CB56A1B581}" srcOrd="7" destOrd="0" presId="urn:microsoft.com/office/officeart/2008/layout/VerticalCurvedList"/>
    <dgm:cxn modelId="{3B881BD4-F637-4D40-8B00-622CCDBBA4BD}" type="presParOf" srcId="{9250C4C1-4DC8-4882-B05E-DED5D36FAAE9}" destId="{2F60B144-F74A-46ED-9CF8-0B424592CF74}" srcOrd="8" destOrd="0" presId="urn:microsoft.com/office/officeart/2008/layout/VerticalCurvedList"/>
    <dgm:cxn modelId="{A7CA28FF-A5D9-4DEB-8174-7D765789CC43}" type="presParOf" srcId="{2F60B144-F74A-46ED-9CF8-0B424592CF74}" destId="{A95444C4-BEA3-400F-A19B-71671B3F87FB}" srcOrd="0" destOrd="0" presId="urn:microsoft.com/office/officeart/2008/layout/VerticalCurvedList"/>
    <dgm:cxn modelId="{9CA4A486-232D-42DB-92B2-E18C9782444E}" type="presParOf" srcId="{9250C4C1-4DC8-4882-B05E-DED5D36FAAE9}" destId="{19F982AB-2F39-4A00-93C4-12A3A26C99FB}" srcOrd="9" destOrd="0" presId="urn:microsoft.com/office/officeart/2008/layout/VerticalCurvedList"/>
    <dgm:cxn modelId="{4CC4F331-67F6-4BB0-9526-74C09830C40D}" type="presParOf" srcId="{9250C4C1-4DC8-4882-B05E-DED5D36FAAE9}" destId="{33A58D53-01C2-4CA1-BF3C-D9CC1B88F170}" srcOrd="10" destOrd="0" presId="urn:microsoft.com/office/officeart/2008/layout/VerticalCurvedList"/>
    <dgm:cxn modelId="{87C5F974-5F8A-4943-BC72-8A2D5A37B5C5}" type="presParOf" srcId="{33A58D53-01C2-4CA1-BF3C-D9CC1B88F170}" destId="{A7F0D15C-B44B-4DC9-BF0F-2C9DF79B34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589F77-132B-415D-A9BC-B0C4445C240B}" type="doc">
      <dgm:prSet loTypeId="urn:microsoft.com/office/officeart/2008/layout/VerticalCurvedList" loCatId="list" qsTypeId="urn:microsoft.com/office/officeart/2005/8/quickstyle/3d4" qsCatId="3D" csTypeId="urn:microsoft.com/office/officeart/2005/8/colors/colorful2" csCatId="colorful" phldr="1"/>
      <dgm:spPr/>
      <dgm:t>
        <a:bodyPr/>
        <a:lstStyle/>
        <a:p>
          <a:endParaRPr lang="en-US"/>
        </a:p>
      </dgm:t>
    </dgm:pt>
    <dgm:pt modelId="{6FBEB139-9725-48B2-A4DF-AE285E13EA58}">
      <dgm:prSet phldrT="[Text]" custT="1"/>
      <dgm:spPr/>
      <dgm:t>
        <a:bodyPr/>
        <a:lstStyle/>
        <a:p>
          <a:r>
            <a:rPr lang="en-US" sz="2400" b="0" i="0" dirty="0">
              <a:effectLst/>
              <a:latin typeface="+mn-lt"/>
              <a:ea typeface="+mn-ea"/>
              <a:cs typeface="+mn-cs"/>
            </a:rPr>
            <a:t>AstraZeneca</a:t>
          </a:r>
          <a:r>
            <a:rPr lang="en-US" sz="3000" b="0" i="0" dirty="0">
              <a:effectLst/>
              <a:latin typeface="+mn-lt"/>
              <a:ea typeface="+mn-ea"/>
              <a:cs typeface="+mn-cs"/>
            </a:rPr>
            <a:t> </a:t>
          </a:r>
          <a:endParaRPr lang="en-US" sz="3000" dirty="0"/>
        </a:p>
      </dgm:t>
    </dgm:pt>
    <dgm:pt modelId="{16F8C000-C24A-4499-97DB-C2E27701805D}" type="parTrans" cxnId="{699FB269-C463-4952-9809-D8F97A6B0D29}">
      <dgm:prSet/>
      <dgm:spPr/>
      <dgm:t>
        <a:bodyPr/>
        <a:lstStyle/>
        <a:p>
          <a:endParaRPr lang="en-US"/>
        </a:p>
      </dgm:t>
    </dgm:pt>
    <dgm:pt modelId="{02CC1331-BDCA-4667-BCDB-CA8F7747386C}" type="sibTrans" cxnId="{699FB269-C463-4952-9809-D8F97A6B0D29}">
      <dgm:prSet/>
      <dgm:spPr/>
      <dgm:t>
        <a:bodyPr/>
        <a:lstStyle/>
        <a:p>
          <a:endParaRPr lang="en-US"/>
        </a:p>
      </dgm:t>
    </dgm:pt>
    <dgm:pt modelId="{89C8375C-7885-4E55-A2F8-03E8875524F0}">
      <dgm:prSet phldrT="[Text]" custT="1"/>
      <dgm:spPr/>
      <dgm:t>
        <a:bodyPr/>
        <a:lstStyle/>
        <a:p>
          <a:r>
            <a:rPr lang="en-US" sz="2400" b="0" i="0" dirty="0" err="1">
              <a:effectLst/>
              <a:latin typeface="+mn-lt"/>
              <a:ea typeface="+mn-ea"/>
              <a:cs typeface="+mn-cs"/>
            </a:rPr>
            <a:t>Coronavac</a:t>
          </a:r>
          <a:endParaRPr lang="en-US" sz="3000" dirty="0"/>
        </a:p>
      </dgm:t>
    </dgm:pt>
    <dgm:pt modelId="{9E2CF8A1-EF60-46E0-9424-FAF927D4C611}" type="parTrans" cxnId="{1F297437-200B-49DA-BFEE-8BD22A18E04D}">
      <dgm:prSet/>
      <dgm:spPr/>
      <dgm:t>
        <a:bodyPr/>
        <a:lstStyle/>
        <a:p>
          <a:endParaRPr lang="en-US"/>
        </a:p>
      </dgm:t>
    </dgm:pt>
    <dgm:pt modelId="{7F4F9802-E5FA-4956-B793-2F87EB83701C}" type="sibTrans" cxnId="{1F297437-200B-49DA-BFEE-8BD22A18E04D}">
      <dgm:prSet/>
      <dgm:spPr/>
      <dgm:t>
        <a:bodyPr/>
        <a:lstStyle/>
        <a:p>
          <a:endParaRPr lang="en-US"/>
        </a:p>
      </dgm:t>
    </dgm:pt>
    <dgm:pt modelId="{C3495A43-B9A9-4E41-98FE-27A63C88E154}">
      <dgm:prSet phldrT="[Text]" custT="1"/>
      <dgm:spPr/>
      <dgm:t>
        <a:bodyPr/>
        <a:lstStyle/>
        <a:p>
          <a:r>
            <a:rPr lang="en-US" sz="2400" dirty="0"/>
            <a:t>EpiVacCorona</a:t>
          </a:r>
          <a:endParaRPr lang="en-US" sz="3000" dirty="0"/>
        </a:p>
      </dgm:t>
    </dgm:pt>
    <dgm:pt modelId="{A051BE30-8A0E-46AF-9E3D-EDE6EC3C86B8}" type="parTrans" cxnId="{0564C693-7AC7-4D1B-8DE3-CE4AAA38F96C}">
      <dgm:prSet/>
      <dgm:spPr/>
      <dgm:t>
        <a:bodyPr/>
        <a:lstStyle/>
        <a:p>
          <a:endParaRPr lang="en-US"/>
        </a:p>
      </dgm:t>
    </dgm:pt>
    <dgm:pt modelId="{49DAA737-4392-4DED-82CF-10538F1D752E}" type="sibTrans" cxnId="{0564C693-7AC7-4D1B-8DE3-CE4AAA38F96C}">
      <dgm:prSet/>
      <dgm:spPr/>
      <dgm:t>
        <a:bodyPr/>
        <a:lstStyle/>
        <a:p>
          <a:endParaRPr lang="en-US"/>
        </a:p>
      </dgm:t>
    </dgm:pt>
    <dgm:pt modelId="{EE8C07E8-9CF6-4208-AD20-E981DBF904B9}">
      <dgm:prSet custT="1"/>
      <dgm:spPr/>
      <dgm:t>
        <a:bodyPr/>
        <a:lstStyle/>
        <a:p>
          <a:r>
            <a:rPr lang="en-US" sz="2400" dirty="0" err="1"/>
            <a:t>CoviVac</a:t>
          </a:r>
          <a:endParaRPr lang="en-US" sz="3100" dirty="0"/>
        </a:p>
      </dgm:t>
    </dgm:pt>
    <dgm:pt modelId="{53CE1C5E-7E74-4BC4-A13A-C9F3F47842B1}" type="parTrans" cxnId="{A9BD26BD-012D-4B7C-97FD-F0E733687B6B}">
      <dgm:prSet/>
      <dgm:spPr/>
      <dgm:t>
        <a:bodyPr/>
        <a:lstStyle/>
        <a:p>
          <a:endParaRPr lang="en-US"/>
        </a:p>
      </dgm:t>
    </dgm:pt>
    <dgm:pt modelId="{290BC0DE-B61C-4566-9BF6-ABFB67C601E9}" type="sibTrans" cxnId="{A9BD26BD-012D-4B7C-97FD-F0E733687B6B}">
      <dgm:prSet/>
      <dgm:spPr/>
      <dgm:t>
        <a:bodyPr/>
        <a:lstStyle/>
        <a:p>
          <a:endParaRPr lang="en-US"/>
        </a:p>
      </dgm:t>
    </dgm:pt>
    <dgm:pt modelId="{CF7A7FA3-D3EF-478F-837E-59710EF7D20A}">
      <dgm:prSet custT="1"/>
      <dgm:spPr/>
      <dgm:t>
        <a:bodyPr/>
        <a:lstStyle/>
        <a:p>
          <a:r>
            <a:rPr lang="en-US" sz="2400" dirty="0"/>
            <a:t>Sputnik V</a:t>
          </a:r>
        </a:p>
      </dgm:t>
    </dgm:pt>
    <dgm:pt modelId="{369163F1-C1C5-43ED-9FBF-B5CACF798BFE}" type="parTrans" cxnId="{D56F7243-B5FB-4D56-AE74-56974E4442A1}">
      <dgm:prSet/>
      <dgm:spPr/>
      <dgm:t>
        <a:bodyPr/>
        <a:lstStyle/>
        <a:p>
          <a:endParaRPr lang="en-US"/>
        </a:p>
      </dgm:t>
    </dgm:pt>
    <dgm:pt modelId="{670E64A9-B432-4B02-9F13-7106E312C2BC}" type="sibTrans" cxnId="{D56F7243-B5FB-4D56-AE74-56974E4442A1}">
      <dgm:prSet/>
      <dgm:spPr/>
      <dgm:t>
        <a:bodyPr/>
        <a:lstStyle/>
        <a:p>
          <a:endParaRPr lang="en-US"/>
        </a:p>
      </dgm:t>
    </dgm:pt>
    <dgm:pt modelId="{09C0D62C-4321-4F73-BDCA-1D96ED3A1CCF}" type="pres">
      <dgm:prSet presAssocID="{B7589F77-132B-415D-A9BC-B0C4445C240B}" presName="Name0" presStyleCnt="0">
        <dgm:presLayoutVars>
          <dgm:chMax val="7"/>
          <dgm:chPref val="7"/>
          <dgm:dir val="rev"/>
        </dgm:presLayoutVars>
      </dgm:prSet>
      <dgm:spPr/>
    </dgm:pt>
    <dgm:pt modelId="{F620E6DB-B23F-43E4-B847-DF4009EA7573}" type="pres">
      <dgm:prSet presAssocID="{B7589F77-132B-415D-A9BC-B0C4445C240B}" presName="Name1" presStyleCnt="0"/>
      <dgm:spPr/>
    </dgm:pt>
    <dgm:pt modelId="{5F420CE4-841F-4851-9757-97355C33053E}" type="pres">
      <dgm:prSet presAssocID="{B7589F77-132B-415D-A9BC-B0C4445C240B}" presName="cycle" presStyleCnt="0"/>
      <dgm:spPr/>
    </dgm:pt>
    <dgm:pt modelId="{8F1C24A0-DFC1-4EDA-B78D-1BFF4AC4494F}" type="pres">
      <dgm:prSet presAssocID="{B7589F77-132B-415D-A9BC-B0C4445C240B}" presName="srcNode" presStyleLbl="node1" presStyleIdx="0" presStyleCnt="5"/>
      <dgm:spPr/>
    </dgm:pt>
    <dgm:pt modelId="{BA8AFE8C-6376-4C3B-9685-37BF2E580EDC}" type="pres">
      <dgm:prSet presAssocID="{B7589F77-132B-415D-A9BC-B0C4445C240B}" presName="conn" presStyleLbl="parChTrans1D2" presStyleIdx="0" presStyleCnt="1"/>
      <dgm:spPr/>
    </dgm:pt>
    <dgm:pt modelId="{A4AD07AE-B6CF-4F24-80F9-5A48F40340C6}" type="pres">
      <dgm:prSet presAssocID="{B7589F77-132B-415D-A9BC-B0C4445C240B}" presName="extraNode" presStyleLbl="node1" presStyleIdx="0" presStyleCnt="5"/>
      <dgm:spPr/>
    </dgm:pt>
    <dgm:pt modelId="{7C52AB3C-9553-405F-AAC2-EA70B899F7EF}" type="pres">
      <dgm:prSet presAssocID="{B7589F77-132B-415D-A9BC-B0C4445C240B}" presName="dstNode" presStyleLbl="node1" presStyleIdx="0" presStyleCnt="5"/>
      <dgm:spPr/>
    </dgm:pt>
    <dgm:pt modelId="{63D9BC45-0C97-4E0D-8883-9E645A591769}" type="pres">
      <dgm:prSet presAssocID="{6FBEB139-9725-48B2-A4DF-AE285E13EA58}" presName="text_1" presStyleLbl="node1" presStyleIdx="0" presStyleCnt="5">
        <dgm:presLayoutVars>
          <dgm:bulletEnabled val="1"/>
        </dgm:presLayoutVars>
      </dgm:prSet>
      <dgm:spPr/>
    </dgm:pt>
    <dgm:pt modelId="{6326E149-3E41-46AD-87B7-9D9D055B8A7B}" type="pres">
      <dgm:prSet presAssocID="{6FBEB139-9725-48B2-A4DF-AE285E13EA58}" presName="accent_1" presStyleCnt="0"/>
      <dgm:spPr/>
    </dgm:pt>
    <dgm:pt modelId="{9075D2C8-10DF-4ECF-A233-A2BAF439AC0B}" type="pres">
      <dgm:prSet presAssocID="{6FBEB139-9725-48B2-A4DF-AE285E13EA58}" presName="accentRepeatNode" presStyleLbl="solidFgAcc1" presStyleIdx="0"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dgm:spPr>
    </dgm:pt>
    <dgm:pt modelId="{E770AE23-428F-43C8-B4D1-E4A5252747B1}" type="pres">
      <dgm:prSet presAssocID="{89C8375C-7885-4E55-A2F8-03E8875524F0}" presName="text_2" presStyleLbl="node1" presStyleIdx="1" presStyleCnt="5">
        <dgm:presLayoutVars>
          <dgm:bulletEnabled val="1"/>
        </dgm:presLayoutVars>
      </dgm:prSet>
      <dgm:spPr/>
    </dgm:pt>
    <dgm:pt modelId="{8D19F747-FAB6-4BB1-8AE2-9BF416341176}" type="pres">
      <dgm:prSet presAssocID="{89C8375C-7885-4E55-A2F8-03E8875524F0}" presName="accent_2" presStyleCnt="0"/>
      <dgm:spPr/>
    </dgm:pt>
    <dgm:pt modelId="{47B9FF36-9043-4B4D-8B4C-FDE225386EBA}" type="pres">
      <dgm:prSet presAssocID="{89C8375C-7885-4E55-A2F8-03E8875524F0}" presName="accentRepeatNode" presStyleLbl="solidFgAcc1" presStyleIdx="1"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dgm:spPr>
    </dgm:pt>
    <dgm:pt modelId="{6E596B50-8BCD-4BBD-A4F2-95071C3269DA}" type="pres">
      <dgm:prSet presAssocID="{C3495A43-B9A9-4E41-98FE-27A63C88E154}" presName="text_3" presStyleLbl="node1" presStyleIdx="2" presStyleCnt="5">
        <dgm:presLayoutVars>
          <dgm:bulletEnabled val="1"/>
        </dgm:presLayoutVars>
      </dgm:prSet>
      <dgm:spPr/>
    </dgm:pt>
    <dgm:pt modelId="{A25DAADA-AF3D-4068-AEEF-CAC9CB67198B}" type="pres">
      <dgm:prSet presAssocID="{C3495A43-B9A9-4E41-98FE-27A63C88E154}" presName="accent_3" presStyleCnt="0"/>
      <dgm:spPr/>
    </dgm:pt>
    <dgm:pt modelId="{599A21DD-C8DA-43C9-A8B5-25292810D3A5}" type="pres">
      <dgm:prSet presAssocID="{C3495A43-B9A9-4E41-98FE-27A63C88E154}" presName="accentRepeatNode" presStyleLbl="solidFgAcc1" presStyleIdx="2"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dgm:spPr>
    </dgm:pt>
    <dgm:pt modelId="{44E724BA-3388-47F3-A1B8-6C3B776E331D}" type="pres">
      <dgm:prSet presAssocID="{EE8C07E8-9CF6-4208-AD20-E981DBF904B9}" presName="text_4" presStyleLbl="node1" presStyleIdx="3" presStyleCnt="5">
        <dgm:presLayoutVars>
          <dgm:bulletEnabled val="1"/>
        </dgm:presLayoutVars>
      </dgm:prSet>
      <dgm:spPr/>
    </dgm:pt>
    <dgm:pt modelId="{191DB994-7D0F-4189-B08C-5F12A901577C}" type="pres">
      <dgm:prSet presAssocID="{EE8C07E8-9CF6-4208-AD20-E981DBF904B9}" presName="accent_4" presStyleCnt="0"/>
      <dgm:spPr/>
    </dgm:pt>
    <dgm:pt modelId="{81F4DABD-78F1-4857-8E4A-B0060DB26648}" type="pres">
      <dgm:prSet presAssocID="{EE8C07E8-9CF6-4208-AD20-E981DBF904B9}" presName="accentRepeatNode" presStyleLbl="solidFgAcc1" presStyleIdx="3"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dgm:spPr>
    </dgm:pt>
    <dgm:pt modelId="{81FCF52A-EFCD-4196-A28D-24FCA077EF75}" type="pres">
      <dgm:prSet presAssocID="{CF7A7FA3-D3EF-478F-837E-59710EF7D20A}" presName="text_5" presStyleLbl="node1" presStyleIdx="4" presStyleCnt="5">
        <dgm:presLayoutVars>
          <dgm:bulletEnabled val="1"/>
        </dgm:presLayoutVars>
      </dgm:prSet>
      <dgm:spPr/>
    </dgm:pt>
    <dgm:pt modelId="{4811D427-2E4E-4703-8554-C3CAAA72284F}" type="pres">
      <dgm:prSet presAssocID="{CF7A7FA3-D3EF-478F-837E-59710EF7D20A}" presName="accent_5" presStyleCnt="0"/>
      <dgm:spPr/>
    </dgm:pt>
    <dgm:pt modelId="{7F93FB83-975A-4567-8912-1FB76C4B0E1F}" type="pres">
      <dgm:prSet presAssocID="{CF7A7FA3-D3EF-478F-837E-59710EF7D20A}" presName="accentRepeatNode" presStyleLbl="solidFgAcc1" presStyleIdx="4" presStyleCnt="5"/>
      <dgm:spPr>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dgm:spPr>
    </dgm:pt>
  </dgm:ptLst>
  <dgm:cxnLst>
    <dgm:cxn modelId="{0487B520-0BC5-45C0-86AD-EB1F268B56F8}" type="presOf" srcId="{6FBEB139-9725-48B2-A4DF-AE285E13EA58}" destId="{63D9BC45-0C97-4E0D-8883-9E645A591769}" srcOrd="0" destOrd="0" presId="urn:microsoft.com/office/officeart/2008/layout/VerticalCurvedList"/>
    <dgm:cxn modelId="{5F813321-6EFE-4705-ACFB-5F6D815EDE71}" type="presOf" srcId="{89C8375C-7885-4E55-A2F8-03E8875524F0}" destId="{E770AE23-428F-43C8-B4D1-E4A5252747B1}" srcOrd="0" destOrd="0" presId="urn:microsoft.com/office/officeart/2008/layout/VerticalCurvedList"/>
    <dgm:cxn modelId="{1F297437-200B-49DA-BFEE-8BD22A18E04D}" srcId="{B7589F77-132B-415D-A9BC-B0C4445C240B}" destId="{89C8375C-7885-4E55-A2F8-03E8875524F0}" srcOrd="1" destOrd="0" parTransId="{9E2CF8A1-EF60-46E0-9424-FAF927D4C611}" sibTransId="{7F4F9802-E5FA-4956-B793-2F87EB83701C}"/>
    <dgm:cxn modelId="{E8F02841-071A-46BF-B10F-9EC5E78BC709}" type="presOf" srcId="{B7589F77-132B-415D-A9BC-B0C4445C240B}" destId="{09C0D62C-4321-4F73-BDCA-1D96ED3A1CCF}" srcOrd="0" destOrd="0" presId="urn:microsoft.com/office/officeart/2008/layout/VerticalCurvedList"/>
    <dgm:cxn modelId="{D56F7243-B5FB-4D56-AE74-56974E4442A1}" srcId="{B7589F77-132B-415D-A9BC-B0C4445C240B}" destId="{CF7A7FA3-D3EF-478F-837E-59710EF7D20A}" srcOrd="4" destOrd="0" parTransId="{369163F1-C1C5-43ED-9FBF-B5CACF798BFE}" sibTransId="{670E64A9-B432-4B02-9F13-7106E312C2BC}"/>
    <dgm:cxn modelId="{578F0465-5E6D-4308-BFBD-66EBCD81062D}" type="presOf" srcId="{02CC1331-BDCA-4667-BCDB-CA8F7747386C}" destId="{BA8AFE8C-6376-4C3B-9685-37BF2E580EDC}" srcOrd="0" destOrd="0" presId="urn:microsoft.com/office/officeart/2008/layout/VerticalCurvedList"/>
    <dgm:cxn modelId="{699FB269-C463-4952-9809-D8F97A6B0D29}" srcId="{B7589F77-132B-415D-A9BC-B0C4445C240B}" destId="{6FBEB139-9725-48B2-A4DF-AE285E13EA58}" srcOrd="0" destOrd="0" parTransId="{16F8C000-C24A-4499-97DB-C2E27701805D}" sibTransId="{02CC1331-BDCA-4667-BCDB-CA8F7747386C}"/>
    <dgm:cxn modelId="{B4E9D94C-6EDC-426D-B490-F33AF39839D0}" type="presOf" srcId="{C3495A43-B9A9-4E41-98FE-27A63C88E154}" destId="{6E596B50-8BCD-4BBD-A4F2-95071C3269DA}" srcOrd="0" destOrd="0" presId="urn:microsoft.com/office/officeart/2008/layout/VerticalCurvedList"/>
    <dgm:cxn modelId="{3902E08C-E7C5-43A3-AF3C-DD0D9E91CB24}" type="presOf" srcId="{EE8C07E8-9CF6-4208-AD20-E981DBF904B9}" destId="{44E724BA-3388-47F3-A1B8-6C3B776E331D}" srcOrd="0" destOrd="0" presId="urn:microsoft.com/office/officeart/2008/layout/VerticalCurvedList"/>
    <dgm:cxn modelId="{0564C693-7AC7-4D1B-8DE3-CE4AAA38F96C}" srcId="{B7589F77-132B-415D-A9BC-B0C4445C240B}" destId="{C3495A43-B9A9-4E41-98FE-27A63C88E154}" srcOrd="2" destOrd="0" parTransId="{A051BE30-8A0E-46AF-9E3D-EDE6EC3C86B8}" sibTransId="{49DAA737-4392-4DED-82CF-10538F1D752E}"/>
    <dgm:cxn modelId="{5498C9B9-7EA5-4044-B997-BCD085270FB8}" type="presOf" srcId="{CF7A7FA3-D3EF-478F-837E-59710EF7D20A}" destId="{81FCF52A-EFCD-4196-A28D-24FCA077EF75}" srcOrd="0" destOrd="0" presId="urn:microsoft.com/office/officeart/2008/layout/VerticalCurvedList"/>
    <dgm:cxn modelId="{A9BD26BD-012D-4B7C-97FD-F0E733687B6B}" srcId="{B7589F77-132B-415D-A9BC-B0C4445C240B}" destId="{EE8C07E8-9CF6-4208-AD20-E981DBF904B9}" srcOrd="3" destOrd="0" parTransId="{53CE1C5E-7E74-4BC4-A13A-C9F3F47842B1}" sibTransId="{290BC0DE-B61C-4566-9BF6-ABFB67C601E9}"/>
    <dgm:cxn modelId="{2EFFF5EF-8476-4527-BF3E-1D15AE0C3E9F}" type="presParOf" srcId="{09C0D62C-4321-4F73-BDCA-1D96ED3A1CCF}" destId="{F620E6DB-B23F-43E4-B847-DF4009EA7573}" srcOrd="0" destOrd="0" presId="urn:microsoft.com/office/officeart/2008/layout/VerticalCurvedList"/>
    <dgm:cxn modelId="{0078FF7C-0E1A-405F-8A52-FEE5C35AE4DC}" type="presParOf" srcId="{F620E6DB-B23F-43E4-B847-DF4009EA7573}" destId="{5F420CE4-841F-4851-9757-97355C33053E}" srcOrd="0" destOrd="0" presId="urn:microsoft.com/office/officeart/2008/layout/VerticalCurvedList"/>
    <dgm:cxn modelId="{78D563AB-EC9D-4763-8EF8-8BFD762A1255}" type="presParOf" srcId="{5F420CE4-841F-4851-9757-97355C33053E}" destId="{8F1C24A0-DFC1-4EDA-B78D-1BFF4AC4494F}" srcOrd="0" destOrd="0" presId="urn:microsoft.com/office/officeart/2008/layout/VerticalCurvedList"/>
    <dgm:cxn modelId="{40E10F36-AEC4-439E-BBE2-14A5BECCC36A}" type="presParOf" srcId="{5F420CE4-841F-4851-9757-97355C33053E}" destId="{BA8AFE8C-6376-4C3B-9685-37BF2E580EDC}" srcOrd="1" destOrd="0" presId="urn:microsoft.com/office/officeart/2008/layout/VerticalCurvedList"/>
    <dgm:cxn modelId="{709A3550-882B-4C6A-ACF8-C7368E6564F6}" type="presParOf" srcId="{5F420CE4-841F-4851-9757-97355C33053E}" destId="{A4AD07AE-B6CF-4F24-80F9-5A48F40340C6}" srcOrd="2" destOrd="0" presId="urn:microsoft.com/office/officeart/2008/layout/VerticalCurvedList"/>
    <dgm:cxn modelId="{B28200FC-24A2-4E5E-9688-BB807A41D7AB}" type="presParOf" srcId="{5F420CE4-841F-4851-9757-97355C33053E}" destId="{7C52AB3C-9553-405F-AAC2-EA70B899F7EF}" srcOrd="3" destOrd="0" presId="urn:microsoft.com/office/officeart/2008/layout/VerticalCurvedList"/>
    <dgm:cxn modelId="{A7FE75BC-F8DC-48A6-AA10-50C559DB6958}" type="presParOf" srcId="{F620E6DB-B23F-43E4-B847-DF4009EA7573}" destId="{63D9BC45-0C97-4E0D-8883-9E645A591769}" srcOrd="1" destOrd="0" presId="urn:microsoft.com/office/officeart/2008/layout/VerticalCurvedList"/>
    <dgm:cxn modelId="{31B3DD5F-269D-424B-90FB-33A2E248543B}" type="presParOf" srcId="{F620E6DB-B23F-43E4-B847-DF4009EA7573}" destId="{6326E149-3E41-46AD-87B7-9D9D055B8A7B}" srcOrd="2" destOrd="0" presId="urn:microsoft.com/office/officeart/2008/layout/VerticalCurvedList"/>
    <dgm:cxn modelId="{94D701D1-71D3-4649-941A-0500BAB1ADA2}" type="presParOf" srcId="{6326E149-3E41-46AD-87B7-9D9D055B8A7B}" destId="{9075D2C8-10DF-4ECF-A233-A2BAF439AC0B}" srcOrd="0" destOrd="0" presId="urn:microsoft.com/office/officeart/2008/layout/VerticalCurvedList"/>
    <dgm:cxn modelId="{705238BA-FDBB-4752-A27E-1A3E4EF8372B}" type="presParOf" srcId="{F620E6DB-B23F-43E4-B847-DF4009EA7573}" destId="{E770AE23-428F-43C8-B4D1-E4A5252747B1}" srcOrd="3" destOrd="0" presId="urn:microsoft.com/office/officeart/2008/layout/VerticalCurvedList"/>
    <dgm:cxn modelId="{2B84123A-0C36-45CE-AAC1-A57889F76D83}" type="presParOf" srcId="{F620E6DB-B23F-43E4-B847-DF4009EA7573}" destId="{8D19F747-FAB6-4BB1-8AE2-9BF416341176}" srcOrd="4" destOrd="0" presId="urn:microsoft.com/office/officeart/2008/layout/VerticalCurvedList"/>
    <dgm:cxn modelId="{D9C4641D-44D0-4763-AC99-89FC14FB55EC}" type="presParOf" srcId="{8D19F747-FAB6-4BB1-8AE2-9BF416341176}" destId="{47B9FF36-9043-4B4D-8B4C-FDE225386EBA}" srcOrd="0" destOrd="0" presId="urn:microsoft.com/office/officeart/2008/layout/VerticalCurvedList"/>
    <dgm:cxn modelId="{4AA7C330-F6CB-4688-B152-813BBABEA3B7}" type="presParOf" srcId="{F620E6DB-B23F-43E4-B847-DF4009EA7573}" destId="{6E596B50-8BCD-4BBD-A4F2-95071C3269DA}" srcOrd="5" destOrd="0" presId="urn:microsoft.com/office/officeart/2008/layout/VerticalCurvedList"/>
    <dgm:cxn modelId="{E330185E-4B60-4E40-A961-BCE3CB363419}" type="presParOf" srcId="{F620E6DB-B23F-43E4-B847-DF4009EA7573}" destId="{A25DAADA-AF3D-4068-AEEF-CAC9CB67198B}" srcOrd="6" destOrd="0" presId="urn:microsoft.com/office/officeart/2008/layout/VerticalCurvedList"/>
    <dgm:cxn modelId="{CFFA73E6-1728-4529-8F90-0F5B6C8F1898}" type="presParOf" srcId="{A25DAADA-AF3D-4068-AEEF-CAC9CB67198B}" destId="{599A21DD-C8DA-43C9-A8B5-25292810D3A5}" srcOrd="0" destOrd="0" presId="urn:microsoft.com/office/officeart/2008/layout/VerticalCurvedList"/>
    <dgm:cxn modelId="{207C63C4-F0BC-4C94-82E0-1C2430BC090C}" type="presParOf" srcId="{F620E6DB-B23F-43E4-B847-DF4009EA7573}" destId="{44E724BA-3388-47F3-A1B8-6C3B776E331D}" srcOrd="7" destOrd="0" presId="urn:microsoft.com/office/officeart/2008/layout/VerticalCurvedList"/>
    <dgm:cxn modelId="{947CB669-B75D-4549-88FE-D1BCAAF1DB40}" type="presParOf" srcId="{F620E6DB-B23F-43E4-B847-DF4009EA7573}" destId="{191DB994-7D0F-4189-B08C-5F12A901577C}" srcOrd="8" destOrd="0" presId="urn:microsoft.com/office/officeart/2008/layout/VerticalCurvedList"/>
    <dgm:cxn modelId="{D6E6ACA8-CEE3-418E-A361-BA02C2547C46}" type="presParOf" srcId="{191DB994-7D0F-4189-B08C-5F12A901577C}" destId="{81F4DABD-78F1-4857-8E4A-B0060DB26648}" srcOrd="0" destOrd="0" presId="urn:microsoft.com/office/officeart/2008/layout/VerticalCurvedList"/>
    <dgm:cxn modelId="{B7B2B8CB-2879-4EFF-A1FD-BC77CDBCF28F}" type="presParOf" srcId="{F620E6DB-B23F-43E4-B847-DF4009EA7573}" destId="{81FCF52A-EFCD-4196-A28D-24FCA077EF75}" srcOrd="9" destOrd="0" presId="urn:microsoft.com/office/officeart/2008/layout/VerticalCurvedList"/>
    <dgm:cxn modelId="{DB9B18A1-F3D3-476A-AD0F-251664586C5C}" type="presParOf" srcId="{F620E6DB-B23F-43E4-B847-DF4009EA7573}" destId="{4811D427-2E4E-4703-8554-C3CAAA72284F}" srcOrd="10" destOrd="0" presId="urn:microsoft.com/office/officeart/2008/layout/VerticalCurvedList"/>
    <dgm:cxn modelId="{57933ACB-B181-415F-AE57-D18810DFEB0C}" type="presParOf" srcId="{4811D427-2E4E-4703-8554-C3CAAA72284F}" destId="{7F93FB83-975A-4567-8912-1FB76C4B0E1F}"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CDF94-00DA-4114-B090-33FB4EE995F3}">
      <dsp:nvSpPr>
        <dsp:cNvPr id="0" name=""/>
        <dsp:cNvSpPr/>
      </dsp:nvSpPr>
      <dsp:spPr>
        <a:xfrm>
          <a:off x="-5055390" y="-774500"/>
          <a:ext cx="6020516" cy="6020516"/>
        </a:xfrm>
        <a:prstGeom prst="blockArc">
          <a:avLst>
            <a:gd name="adj1" fmla="val 18900000"/>
            <a:gd name="adj2" fmla="val 2700000"/>
            <a:gd name="adj3" fmla="val 359"/>
          </a:avLst>
        </a:prstGeom>
        <a:noFill/>
        <a:ln w="15875"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D99E042-3A4F-475B-9489-708B461EDCA7}">
      <dsp:nvSpPr>
        <dsp:cNvPr id="0" name=""/>
        <dsp:cNvSpPr/>
      </dsp:nvSpPr>
      <dsp:spPr>
        <a:xfrm>
          <a:off x="422195" y="279380"/>
          <a:ext cx="3175369" cy="559118"/>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43800"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effectLst/>
              <a:latin typeface="+mn-lt"/>
              <a:ea typeface="+mn-ea"/>
              <a:cs typeface="+mn-cs"/>
            </a:rPr>
            <a:t>Pfizer-BioNTech</a:t>
          </a:r>
          <a:endParaRPr lang="en-US" sz="2300" b="0" kern="1200" dirty="0"/>
        </a:p>
      </dsp:txBody>
      <dsp:txXfrm>
        <a:off x="422195" y="279380"/>
        <a:ext cx="3175369" cy="559118"/>
      </dsp:txXfrm>
    </dsp:sp>
    <dsp:sp modelId="{A7514B2A-9351-4B3A-BE7F-893B95B3C633}">
      <dsp:nvSpPr>
        <dsp:cNvPr id="0" name=""/>
        <dsp:cNvSpPr/>
      </dsp:nvSpPr>
      <dsp:spPr>
        <a:xfrm>
          <a:off x="72746" y="209490"/>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C9358AF-CFB0-4FB9-B31C-7091C650E0C7}">
      <dsp:nvSpPr>
        <dsp:cNvPr id="0" name=""/>
        <dsp:cNvSpPr/>
      </dsp:nvSpPr>
      <dsp:spPr>
        <a:xfrm>
          <a:off x="822842" y="1117789"/>
          <a:ext cx="2774721" cy="559118"/>
        </a:xfrm>
        <a:prstGeom prst="rect">
          <a:avLst/>
        </a:prstGeom>
        <a:solidFill>
          <a:schemeClr val="accent2">
            <a:hueOff val="1197020"/>
            <a:satOff val="-3638"/>
            <a:lumOff val="-4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43800"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effectLst/>
              <a:latin typeface="+mn-lt"/>
              <a:ea typeface="+mn-ea"/>
              <a:cs typeface="+mn-cs"/>
            </a:rPr>
            <a:t>Moderna</a:t>
          </a:r>
          <a:endParaRPr lang="en-US" sz="2300" kern="1200" dirty="0"/>
        </a:p>
      </dsp:txBody>
      <dsp:txXfrm>
        <a:off x="822842" y="1117789"/>
        <a:ext cx="2774721" cy="559118"/>
      </dsp:txXfrm>
    </dsp:sp>
    <dsp:sp modelId="{58F70183-B98F-498C-9BCD-10F60968774E}">
      <dsp:nvSpPr>
        <dsp:cNvPr id="0" name=""/>
        <dsp:cNvSpPr/>
      </dsp:nvSpPr>
      <dsp:spPr>
        <a:xfrm>
          <a:off x="473393" y="1047899"/>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9525" cap="flat" cmpd="sng" algn="ctr">
          <a:solidFill>
            <a:schemeClr val="accent2">
              <a:hueOff val="1197020"/>
              <a:satOff val="-3638"/>
              <a:lumOff val="-49"/>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9387FAE-9FED-46A1-9F16-CB96340FDE1F}">
      <dsp:nvSpPr>
        <dsp:cNvPr id="0" name=""/>
        <dsp:cNvSpPr/>
      </dsp:nvSpPr>
      <dsp:spPr>
        <a:xfrm>
          <a:off x="945809" y="1956198"/>
          <a:ext cx="2651754" cy="559118"/>
        </a:xfrm>
        <a:prstGeom prst="rect">
          <a:avLst/>
        </a:prstGeom>
        <a:solidFill>
          <a:schemeClr val="accent2">
            <a:hueOff val="2394041"/>
            <a:satOff val="-7276"/>
            <a:lumOff val="-9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43800"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a:effectLst/>
              <a:latin typeface="+mn-lt"/>
              <a:ea typeface="+mn-ea"/>
              <a:cs typeface="+mn-cs"/>
            </a:rPr>
            <a:t>Johnson &amp; Johnson</a:t>
          </a:r>
          <a:endParaRPr lang="en-US" sz="2300" kern="1200" dirty="0"/>
        </a:p>
      </dsp:txBody>
      <dsp:txXfrm>
        <a:off x="945809" y="1956198"/>
        <a:ext cx="2651754" cy="559118"/>
      </dsp:txXfrm>
    </dsp:sp>
    <dsp:sp modelId="{6820840C-FE34-4391-84B1-14EB33CD9AF6}">
      <dsp:nvSpPr>
        <dsp:cNvPr id="0" name=""/>
        <dsp:cNvSpPr/>
      </dsp:nvSpPr>
      <dsp:spPr>
        <a:xfrm>
          <a:off x="596360" y="1886308"/>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10800000" scaled="1"/>
          <a:tileRect/>
        </a:gradFill>
        <a:ln w="9525" cap="flat" cmpd="sng" algn="ctr">
          <a:solidFill>
            <a:schemeClr val="accent2">
              <a:hueOff val="2394041"/>
              <a:satOff val="-7276"/>
              <a:lumOff val="-9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8C058D3-810E-4103-8AD4-70CB56A1B581}">
      <dsp:nvSpPr>
        <dsp:cNvPr id="0" name=""/>
        <dsp:cNvSpPr/>
      </dsp:nvSpPr>
      <dsp:spPr>
        <a:xfrm>
          <a:off x="822842" y="2794607"/>
          <a:ext cx="2774721" cy="559118"/>
        </a:xfrm>
        <a:prstGeom prst="rect">
          <a:avLst/>
        </a:prstGeom>
        <a:solidFill>
          <a:schemeClr val="accent2">
            <a:hueOff val="3591061"/>
            <a:satOff val="-10913"/>
            <a:lumOff val="-14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43800"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dirty="0" err="1">
              <a:effectLst/>
              <a:latin typeface="+mn-lt"/>
              <a:ea typeface="+mn-ea"/>
              <a:cs typeface="+mn-cs"/>
            </a:rPr>
            <a:t>Covishield</a:t>
          </a:r>
          <a:endParaRPr lang="en-US" sz="2300" kern="1200" dirty="0"/>
        </a:p>
      </dsp:txBody>
      <dsp:txXfrm>
        <a:off x="822842" y="2794607"/>
        <a:ext cx="2774721" cy="559118"/>
      </dsp:txXfrm>
    </dsp:sp>
    <dsp:sp modelId="{A95444C4-BEA3-400F-A19B-71671B3F87FB}">
      <dsp:nvSpPr>
        <dsp:cNvPr id="0" name=""/>
        <dsp:cNvSpPr/>
      </dsp:nvSpPr>
      <dsp:spPr>
        <a:xfrm>
          <a:off x="473393" y="2724717"/>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path path="circle">
            <a:fillToRect l="100000" b="100000"/>
          </a:path>
          <a:tileRect t="-100000" r="-100000"/>
        </a:gradFill>
        <a:ln w="9525" cap="flat" cmpd="sng" algn="ctr">
          <a:solidFill>
            <a:schemeClr val="accent2">
              <a:hueOff val="3591061"/>
              <a:satOff val="-10913"/>
              <a:lumOff val="-147"/>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9F982AB-2F39-4A00-93C4-12A3A26C99FB}">
      <dsp:nvSpPr>
        <dsp:cNvPr id="0" name=""/>
        <dsp:cNvSpPr/>
      </dsp:nvSpPr>
      <dsp:spPr>
        <a:xfrm>
          <a:off x="422195" y="3633016"/>
          <a:ext cx="3175369" cy="559118"/>
        </a:xfrm>
        <a:prstGeom prst="rect">
          <a:avLst/>
        </a:prstGeom>
        <a:solidFill>
          <a:schemeClr val="accent2">
            <a:hueOff val="4788082"/>
            <a:satOff val="-14551"/>
            <a:lumOff val="-19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43800"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0" i="0" kern="1200">
              <a:effectLst/>
              <a:latin typeface="+mn-lt"/>
              <a:ea typeface="+mn-ea"/>
              <a:cs typeface="+mn-cs"/>
            </a:rPr>
            <a:t>Covaxin</a:t>
          </a:r>
          <a:endParaRPr lang="en-US" sz="2300" kern="1200" dirty="0"/>
        </a:p>
      </dsp:txBody>
      <dsp:txXfrm>
        <a:off x="422195" y="3633016"/>
        <a:ext cx="3175369" cy="559118"/>
      </dsp:txXfrm>
    </dsp:sp>
    <dsp:sp modelId="{A7F0D15C-B44B-4DC9-BF0F-2C9DF79B34E7}">
      <dsp:nvSpPr>
        <dsp:cNvPr id="0" name=""/>
        <dsp:cNvSpPr/>
      </dsp:nvSpPr>
      <dsp:spPr>
        <a:xfrm>
          <a:off x="72746" y="3563126"/>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path path="circle">
            <a:fillToRect l="100000" b="100000"/>
          </a:path>
          <a:tileRect t="-100000" r="-100000"/>
        </a:gradFill>
        <a:ln w="9525" cap="flat" cmpd="sng" algn="ctr">
          <a:solidFill>
            <a:schemeClr val="accent2">
              <a:hueOff val="4788082"/>
              <a:satOff val="-14551"/>
              <a:lumOff val="-196"/>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AFE8C-6376-4C3B-9685-37BF2E580EDC}">
      <dsp:nvSpPr>
        <dsp:cNvPr id="0" name=""/>
        <dsp:cNvSpPr/>
      </dsp:nvSpPr>
      <dsp:spPr>
        <a:xfrm>
          <a:off x="2690887" y="-774500"/>
          <a:ext cx="6020516" cy="6020516"/>
        </a:xfrm>
        <a:prstGeom prst="blockArc">
          <a:avLst>
            <a:gd name="adj1" fmla="val 8100000"/>
            <a:gd name="adj2" fmla="val 13500000"/>
            <a:gd name="adj3" fmla="val 359"/>
          </a:avLst>
        </a:prstGeom>
        <a:noFill/>
        <a:ln w="15875"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3D9BC45-0C97-4E0D-8883-9E645A591769}">
      <dsp:nvSpPr>
        <dsp:cNvPr id="0" name=""/>
        <dsp:cNvSpPr/>
      </dsp:nvSpPr>
      <dsp:spPr>
        <a:xfrm>
          <a:off x="61622" y="279380"/>
          <a:ext cx="3172195" cy="559118"/>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443800" bIns="60960" numCol="1" spcCol="1270" anchor="ctr" anchorCtr="0">
          <a:noAutofit/>
        </a:bodyPr>
        <a:lstStyle/>
        <a:p>
          <a:pPr marL="0" lvl="0" indent="0" algn="r" defTabSz="1066800">
            <a:lnSpc>
              <a:spcPct val="90000"/>
            </a:lnSpc>
            <a:spcBef>
              <a:spcPct val="0"/>
            </a:spcBef>
            <a:spcAft>
              <a:spcPct val="35000"/>
            </a:spcAft>
            <a:buNone/>
          </a:pPr>
          <a:r>
            <a:rPr lang="en-US" sz="2400" b="0" i="0" kern="1200" dirty="0">
              <a:effectLst/>
              <a:latin typeface="+mn-lt"/>
              <a:ea typeface="+mn-ea"/>
              <a:cs typeface="+mn-cs"/>
            </a:rPr>
            <a:t>AstraZeneca</a:t>
          </a:r>
          <a:r>
            <a:rPr lang="en-US" sz="3000" b="0" i="0" kern="1200" dirty="0">
              <a:effectLst/>
              <a:latin typeface="+mn-lt"/>
              <a:ea typeface="+mn-ea"/>
              <a:cs typeface="+mn-cs"/>
            </a:rPr>
            <a:t> </a:t>
          </a:r>
          <a:endParaRPr lang="en-US" sz="3000" kern="1200" dirty="0"/>
        </a:p>
      </dsp:txBody>
      <dsp:txXfrm>
        <a:off x="61622" y="279380"/>
        <a:ext cx="3172195" cy="559118"/>
      </dsp:txXfrm>
    </dsp:sp>
    <dsp:sp modelId="{9075D2C8-10DF-4ECF-A233-A2BAF439AC0B}">
      <dsp:nvSpPr>
        <dsp:cNvPr id="0" name=""/>
        <dsp:cNvSpPr/>
      </dsp:nvSpPr>
      <dsp:spPr>
        <a:xfrm>
          <a:off x="2884369" y="209490"/>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E770AE23-428F-43C8-B4D1-E4A5252747B1}">
      <dsp:nvSpPr>
        <dsp:cNvPr id="0" name=""/>
        <dsp:cNvSpPr/>
      </dsp:nvSpPr>
      <dsp:spPr>
        <a:xfrm>
          <a:off x="61622" y="1117789"/>
          <a:ext cx="2771547" cy="559118"/>
        </a:xfrm>
        <a:prstGeom prst="rect">
          <a:avLst/>
        </a:prstGeom>
        <a:solidFill>
          <a:schemeClr val="accent2">
            <a:hueOff val="1197020"/>
            <a:satOff val="-3638"/>
            <a:lumOff val="-4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443800" bIns="60960" numCol="1" spcCol="1270" anchor="ctr" anchorCtr="0">
          <a:noAutofit/>
        </a:bodyPr>
        <a:lstStyle/>
        <a:p>
          <a:pPr marL="0" lvl="0" indent="0" algn="r" defTabSz="1066800">
            <a:lnSpc>
              <a:spcPct val="90000"/>
            </a:lnSpc>
            <a:spcBef>
              <a:spcPct val="0"/>
            </a:spcBef>
            <a:spcAft>
              <a:spcPct val="35000"/>
            </a:spcAft>
            <a:buNone/>
          </a:pPr>
          <a:r>
            <a:rPr lang="en-US" sz="2400" b="0" i="0" kern="1200" dirty="0" err="1">
              <a:effectLst/>
              <a:latin typeface="+mn-lt"/>
              <a:ea typeface="+mn-ea"/>
              <a:cs typeface="+mn-cs"/>
            </a:rPr>
            <a:t>Coronavac</a:t>
          </a:r>
          <a:endParaRPr lang="en-US" sz="3000" kern="1200" dirty="0"/>
        </a:p>
      </dsp:txBody>
      <dsp:txXfrm>
        <a:off x="61622" y="1117789"/>
        <a:ext cx="2771547" cy="559118"/>
      </dsp:txXfrm>
    </dsp:sp>
    <dsp:sp modelId="{47B9FF36-9043-4B4D-8B4C-FDE225386EBA}">
      <dsp:nvSpPr>
        <dsp:cNvPr id="0" name=""/>
        <dsp:cNvSpPr/>
      </dsp:nvSpPr>
      <dsp:spPr>
        <a:xfrm>
          <a:off x="2483721" y="1047899"/>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a:ln w="9525" cap="flat" cmpd="sng" algn="ctr">
          <a:solidFill>
            <a:schemeClr val="accent2">
              <a:hueOff val="1197020"/>
              <a:satOff val="-3638"/>
              <a:lumOff val="-49"/>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6E596B50-8BCD-4BBD-A4F2-95071C3269DA}">
      <dsp:nvSpPr>
        <dsp:cNvPr id="0" name=""/>
        <dsp:cNvSpPr/>
      </dsp:nvSpPr>
      <dsp:spPr>
        <a:xfrm>
          <a:off x="61622" y="1956198"/>
          <a:ext cx="2648580" cy="559118"/>
        </a:xfrm>
        <a:prstGeom prst="rect">
          <a:avLst/>
        </a:prstGeom>
        <a:solidFill>
          <a:schemeClr val="accent2">
            <a:hueOff val="2394041"/>
            <a:satOff val="-7276"/>
            <a:lumOff val="-9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443800" bIns="60960" numCol="1" spcCol="1270" anchor="ctr" anchorCtr="0">
          <a:noAutofit/>
        </a:bodyPr>
        <a:lstStyle/>
        <a:p>
          <a:pPr marL="0" lvl="0" indent="0" algn="r" defTabSz="1066800">
            <a:lnSpc>
              <a:spcPct val="90000"/>
            </a:lnSpc>
            <a:spcBef>
              <a:spcPct val="0"/>
            </a:spcBef>
            <a:spcAft>
              <a:spcPct val="35000"/>
            </a:spcAft>
            <a:buNone/>
          </a:pPr>
          <a:r>
            <a:rPr lang="en-US" sz="2400" kern="1200" dirty="0"/>
            <a:t>EpiVacCorona</a:t>
          </a:r>
          <a:endParaRPr lang="en-US" sz="3000" kern="1200" dirty="0"/>
        </a:p>
      </dsp:txBody>
      <dsp:txXfrm>
        <a:off x="61622" y="1956198"/>
        <a:ext cx="2648580" cy="559118"/>
      </dsp:txXfrm>
    </dsp:sp>
    <dsp:sp modelId="{599A21DD-C8DA-43C9-A8B5-25292810D3A5}">
      <dsp:nvSpPr>
        <dsp:cNvPr id="0" name=""/>
        <dsp:cNvSpPr/>
      </dsp:nvSpPr>
      <dsp:spPr>
        <a:xfrm>
          <a:off x="2360754" y="1886308"/>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a:ln w="9525" cap="flat" cmpd="sng" algn="ctr">
          <a:solidFill>
            <a:schemeClr val="accent2">
              <a:hueOff val="2394041"/>
              <a:satOff val="-7276"/>
              <a:lumOff val="-9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44E724BA-3388-47F3-A1B8-6C3B776E331D}">
      <dsp:nvSpPr>
        <dsp:cNvPr id="0" name=""/>
        <dsp:cNvSpPr/>
      </dsp:nvSpPr>
      <dsp:spPr>
        <a:xfrm>
          <a:off x="61622" y="2794607"/>
          <a:ext cx="2771547" cy="559118"/>
        </a:xfrm>
        <a:prstGeom prst="rect">
          <a:avLst/>
        </a:prstGeom>
        <a:solidFill>
          <a:schemeClr val="accent2">
            <a:hueOff val="3591061"/>
            <a:satOff val="-10913"/>
            <a:lumOff val="-14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443800" bIns="60960" numCol="1" spcCol="1270" anchor="ctr" anchorCtr="0">
          <a:noAutofit/>
        </a:bodyPr>
        <a:lstStyle/>
        <a:p>
          <a:pPr marL="0" lvl="0" indent="0" algn="r" defTabSz="1066800">
            <a:lnSpc>
              <a:spcPct val="90000"/>
            </a:lnSpc>
            <a:spcBef>
              <a:spcPct val="0"/>
            </a:spcBef>
            <a:spcAft>
              <a:spcPct val="35000"/>
            </a:spcAft>
            <a:buNone/>
          </a:pPr>
          <a:r>
            <a:rPr lang="en-US" sz="2400" kern="1200" dirty="0" err="1"/>
            <a:t>CoviVac</a:t>
          </a:r>
          <a:endParaRPr lang="en-US" sz="3100" kern="1200" dirty="0"/>
        </a:p>
      </dsp:txBody>
      <dsp:txXfrm>
        <a:off x="61622" y="2794607"/>
        <a:ext cx="2771547" cy="559118"/>
      </dsp:txXfrm>
    </dsp:sp>
    <dsp:sp modelId="{81F4DABD-78F1-4857-8E4A-B0060DB26648}">
      <dsp:nvSpPr>
        <dsp:cNvPr id="0" name=""/>
        <dsp:cNvSpPr/>
      </dsp:nvSpPr>
      <dsp:spPr>
        <a:xfrm>
          <a:off x="2483721" y="2724717"/>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a:ln w="9525" cap="flat" cmpd="sng" algn="ctr">
          <a:solidFill>
            <a:schemeClr val="accent2">
              <a:hueOff val="3591061"/>
              <a:satOff val="-10913"/>
              <a:lumOff val="-147"/>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1FCF52A-EFCD-4196-A28D-24FCA077EF75}">
      <dsp:nvSpPr>
        <dsp:cNvPr id="0" name=""/>
        <dsp:cNvSpPr/>
      </dsp:nvSpPr>
      <dsp:spPr>
        <a:xfrm>
          <a:off x="61622" y="3633016"/>
          <a:ext cx="3172195" cy="559118"/>
        </a:xfrm>
        <a:prstGeom prst="rect">
          <a:avLst/>
        </a:prstGeom>
        <a:solidFill>
          <a:schemeClr val="accent2">
            <a:hueOff val="4788082"/>
            <a:satOff val="-14551"/>
            <a:lumOff val="-19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443800" bIns="60960" numCol="1" spcCol="1270" anchor="ctr" anchorCtr="0">
          <a:noAutofit/>
        </a:bodyPr>
        <a:lstStyle/>
        <a:p>
          <a:pPr marL="0" lvl="0" indent="0" algn="r" defTabSz="1066800">
            <a:lnSpc>
              <a:spcPct val="90000"/>
            </a:lnSpc>
            <a:spcBef>
              <a:spcPct val="0"/>
            </a:spcBef>
            <a:spcAft>
              <a:spcPct val="35000"/>
            </a:spcAft>
            <a:buNone/>
          </a:pPr>
          <a:r>
            <a:rPr lang="en-US" sz="2400" kern="1200" dirty="0"/>
            <a:t>Sputnik V</a:t>
          </a:r>
        </a:p>
      </dsp:txBody>
      <dsp:txXfrm>
        <a:off x="61622" y="3633016"/>
        <a:ext cx="3172195" cy="559118"/>
      </dsp:txXfrm>
    </dsp:sp>
    <dsp:sp modelId="{7F93FB83-975A-4567-8912-1FB76C4B0E1F}">
      <dsp:nvSpPr>
        <dsp:cNvPr id="0" name=""/>
        <dsp:cNvSpPr/>
      </dsp:nvSpPr>
      <dsp:spPr>
        <a:xfrm>
          <a:off x="2884369" y="3563126"/>
          <a:ext cx="698897" cy="698897"/>
        </a:xfrm>
        <a:prstGeom prst="ellipse">
          <a:avLst/>
        </a:prstGeom>
        <a:gradFill flip="none" rotWithShape="0">
          <a:gsLst>
            <a:gs pos="0">
              <a:schemeClr val="lt1">
                <a:hueOff val="0"/>
                <a:satOff val="0"/>
                <a:lumOff val="0"/>
                <a:shade val="30000"/>
                <a:satMod val="115000"/>
              </a:schemeClr>
            </a:gs>
            <a:gs pos="50000">
              <a:schemeClr val="lt1">
                <a:hueOff val="0"/>
                <a:satOff val="0"/>
                <a:lumOff val="0"/>
                <a:shade val="67500"/>
                <a:satMod val="115000"/>
              </a:schemeClr>
            </a:gs>
            <a:gs pos="100000">
              <a:schemeClr val="lt1">
                <a:hueOff val="0"/>
                <a:satOff val="0"/>
                <a:lumOff val="0"/>
                <a:shade val="100000"/>
                <a:satMod val="115000"/>
              </a:schemeClr>
            </a:gs>
          </a:gsLst>
          <a:lin ang="0" scaled="1"/>
          <a:tileRect/>
        </a:gradFill>
        <a:ln w="9525" cap="flat" cmpd="sng" algn="ctr">
          <a:solidFill>
            <a:schemeClr val="accent2">
              <a:hueOff val="4788082"/>
              <a:satOff val="-14551"/>
              <a:lumOff val="-196"/>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36C8D5-7FB0-4A78-9F5E-20B5BA350090}" type="datetimeFigureOut">
              <a:rPr lang="en-IN" smtClean="0"/>
              <a:t>18-06-2023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1F393C-5060-4F1F-922C-B2109EC5AAAC}" type="slidenum">
              <a:rPr lang="en-IN" smtClean="0"/>
              <a:t>‹#›</a:t>
            </a:fld>
            <a:endParaRPr lang="en-IN"/>
          </a:p>
        </p:txBody>
      </p:sp>
    </p:spTree>
    <p:extLst>
      <p:ext uri="{BB962C8B-B14F-4D97-AF65-F5344CB8AC3E}">
        <p14:creationId xmlns:p14="http://schemas.microsoft.com/office/powerpoint/2010/main" val="1260893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B8282547-EB17-4026-9A2A-55C9ABE305E0}" type="datetime1">
              <a:rPr lang="en-US" smtClean="0"/>
              <a:t>6/18/2023</a:t>
            </a:fld>
            <a:endParaRPr lang="en-US"/>
          </a:p>
        </p:txBody>
      </p:sp>
      <p:sp>
        <p:nvSpPr>
          <p:cNvPr id="5" name="Footer Placeholder 4"/>
          <p:cNvSpPr>
            <a:spLocks noGrp="1"/>
          </p:cNvSpPr>
          <p:nvPr>
            <p:ph type="ftr" sz="quarter" idx="11"/>
          </p:nvPr>
        </p:nvSpPr>
        <p:spPr>
          <a:xfrm>
            <a:off x="1900237" y="5410202"/>
            <a:ext cx="3843665" cy="365125"/>
          </a:xfrm>
        </p:spPr>
        <p:txBody>
          <a:bodyPr/>
          <a:lstStyle/>
          <a:p>
            <a:r>
              <a:rPr lang="en-IN"/>
              <a:t>ECE 3009 NEURAL NETWORKS  AND FUZZY CONTROL</a:t>
            </a:r>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871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4048455"/>
      </p:ext>
    </p:extLst>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750854"/>
      </p:ext>
    </p:extLst>
  </p:cSld>
  <p:clrMapOvr>
    <a:masterClrMapping/>
  </p:clrMapOvr>
  <p:hf sldNum="0"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50398497"/>
      </p:ext>
    </p:extLst>
  </p:cSld>
  <p:clrMapOvr>
    <a:masterClrMapping/>
  </p:clrMapOvr>
  <p:hf sldNum="0"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60607083"/>
      </p:ext>
    </p:extLst>
  </p:cSld>
  <p:clrMapOvr>
    <a:masterClrMapping/>
  </p:clrMapOvr>
  <p:hf sldNum="0"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4DEE59-3188-4D5C-ACCB-47ABB1B737F2}" type="datetime1">
              <a:rPr lang="en-US" smtClean="0"/>
              <a:t>6/18/2023</a:t>
            </a:fld>
            <a:endParaRPr lang="en-US"/>
          </a:p>
        </p:txBody>
      </p:sp>
      <p:sp>
        <p:nvSpPr>
          <p:cNvPr id="4" name="Footer Placeholder 3"/>
          <p:cNvSpPr>
            <a:spLocks noGrp="1"/>
          </p:cNvSpPr>
          <p:nvPr>
            <p:ph type="ftr" sz="quarter" idx="11"/>
          </p:nvPr>
        </p:nvSpPr>
        <p:spPr/>
        <p:txBody>
          <a:bodyPr/>
          <a:lstStyle/>
          <a:p>
            <a:r>
              <a:rPr lang="en-IN"/>
              <a:t>ECE 3009 NEURAL NETWORKS  AND FUZZY CONTROL</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3401118"/>
      </p:ext>
    </p:extLst>
  </p:cSld>
  <p:clrMapOvr>
    <a:masterClrMapping/>
  </p:clrMapOvr>
  <p:hf sldNum="0"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4DEE59-3188-4D5C-ACCB-47ABB1B737F2}" type="datetime1">
              <a:rPr lang="en-US" smtClean="0"/>
              <a:t>6/18/2023</a:t>
            </a:fld>
            <a:endParaRPr lang="en-US"/>
          </a:p>
        </p:txBody>
      </p:sp>
      <p:sp>
        <p:nvSpPr>
          <p:cNvPr id="4" name="Footer Placeholder 3"/>
          <p:cNvSpPr>
            <a:spLocks noGrp="1"/>
          </p:cNvSpPr>
          <p:nvPr>
            <p:ph type="ftr" sz="quarter" idx="11"/>
          </p:nvPr>
        </p:nvSpPr>
        <p:spPr/>
        <p:txBody>
          <a:bodyPr/>
          <a:lstStyle>
            <a:lvl1pPr>
              <a:defRPr cap="all" baseline="0"/>
            </a:lvl1pPr>
          </a:lstStyle>
          <a:p>
            <a:r>
              <a:rPr lang="en-IN"/>
              <a:t>ECE 3009 NEURAL NETWORKS  AND FUZZY CONTROL</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7506713"/>
      </p:ext>
    </p:extLst>
  </p:cSld>
  <p:clrMapOvr>
    <a:masterClrMapping/>
  </p:clrMapOvr>
  <p:hf sldNum="0"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DEE59-3188-4D5C-ACCB-47ABB1B737F2}" type="datetime1">
              <a:rPr lang="en-US" smtClean="0"/>
              <a:t>6/18/2023</a:t>
            </a:fld>
            <a:endParaRPr lang="en-US"/>
          </a:p>
        </p:txBody>
      </p:sp>
      <p:sp>
        <p:nvSpPr>
          <p:cNvPr id="5" name="Footer Placeholder 4"/>
          <p:cNvSpPr>
            <a:spLocks noGrp="1"/>
          </p:cNvSpPr>
          <p:nvPr>
            <p:ph type="ftr" sz="quarter" idx="11"/>
          </p:nvPr>
        </p:nvSpPr>
        <p:spPr/>
        <p:txBody>
          <a:bodyPr/>
          <a:lstStyle/>
          <a:p>
            <a:r>
              <a:rPr lang="en-IN"/>
              <a:t>ECE 3009 NEURAL NETWORKS  AND FUZZY CONTROL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7004301"/>
      </p:ext>
    </p:extLst>
  </p:cSld>
  <p:clrMapOvr>
    <a:masterClrMapping/>
  </p:clrMapOvr>
  <p:hf sldNum="0"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4DEE59-3188-4D5C-ACCB-47ABB1B737F2}" type="datetime1">
              <a:rPr lang="en-US" smtClean="0"/>
              <a:t>6/18/2023</a:t>
            </a:fld>
            <a:endParaRPr lang="en-US"/>
          </a:p>
        </p:txBody>
      </p:sp>
      <p:sp>
        <p:nvSpPr>
          <p:cNvPr id="5" name="Footer Placeholder 4"/>
          <p:cNvSpPr>
            <a:spLocks noGrp="1"/>
          </p:cNvSpPr>
          <p:nvPr>
            <p:ph type="ftr" sz="quarter" idx="11"/>
          </p:nvPr>
        </p:nvSpPr>
        <p:spPr/>
        <p:txBody>
          <a:bodyPr/>
          <a:lstStyle/>
          <a:p>
            <a:r>
              <a:rPr lang="en-IN"/>
              <a:t>ECE 3009 NEURAL NETWORKS  AND FUZZY CONTROL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5121416"/>
      </p:ext>
    </p:extLst>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F34DEE59-3188-4D5C-ACCB-47ABB1B737F2}" type="datetime1">
              <a:rPr lang="en-US" smtClean="0"/>
              <a:t>6/18/2023</a:t>
            </a:fld>
            <a:endParaRPr lang="en-US"/>
          </a:p>
        </p:txBody>
      </p:sp>
      <p:sp>
        <p:nvSpPr>
          <p:cNvPr id="50" name="Footer Placeholder 4"/>
          <p:cNvSpPr>
            <a:spLocks noGrp="1"/>
          </p:cNvSpPr>
          <p:nvPr>
            <p:ph type="ftr" sz="quarter" idx="11"/>
          </p:nvPr>
        </p:nvSpPr>
        <p:spPr>
          <a:xfrm>
            <a:off x="856059" y="5883276"/>
            <a:ext cx="4679482" cy="365125"/>
          </a:xfrm>
        </p:spPr>
        <p:txBody>
          <a:bodyPr/>
          <a:lstStyle/>
          <a:p>
            <a:r>
              <a:rPr lang="en-IN"/>
              <a:t>ECE 3009 NEURAL NETWORKS  AND FUZZY CONTROL</a:t>
            </a:r>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4531994"/>
      </p:ext>
    </p:extLst>
  </p:cSld>
  <p:clrMapOvr>
    <a:masterClrMapping/>
  </p:clrMapOvr>
  <p:hf sldNum="0"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6E92D0-8D4B-407D-B098-350F3710DD24}" type="datetime1">
              <a:rPr lang="en-US" smtClean="0"/>
              <a:t>6/18/2023</a:t>
            </a:fld>
            <a:endParaRPr lang="en-US"/>
          </a:p>
        </p:txBody>
      </p:sp>
      <p:sp>
        <p:nvSpPr>
          <p:cNvPr id="5" name="Footer Placeholder 4"/>
          <p:cNvSpPr>
            <a:spLocks noGrp="1"/>
          </p:cNvSpPr>
          <p:nvPr>
            <p:ph type="ftr" sz="quarter" idx="11"/>
          </p:nvPr>
        </p:nvSpPr>
        <p:spPr/>
        <p:txBody>
          <a:bodyPr/>
          <a:lstStyle/>
          <a:p>
            <a:r>
              <a:rPr lang="en-IN"/>
              <a:t>ECE 3009 NEURAL NETWORKS  AND FUZZY CONTROL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565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833547"/>
      </p:ext>
    </p:extLst>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4DEE59-3188-4D5C-ACCB-47ABB1B737F2}" type="datetime1">
              <a:rPr lang="en-US" smtClean="0"/>
              <a:t>6/18/2023</a:t>
            </a:fld>
            <a:endParaRPr lang="en-US"/>
          </a:p>
        </p:txBody>
      </p:sp>
      <p:sp>
        <p:nvSpPr>
          <p:cNvPr id="8" name="Footer Placeholder 7"/>
          <p:cNvSpPr>
            <a:spLocks noGrp="1"/>
          </p:cNvSpPr>
          <p:nvPr>
            <p:ph type="ftr" sz="quarter" idx="11"/>
          </p:nvPr>
        </p:nvSpPr>
        <p:spPr/>
        <p:txBody>
          <a:bodyPr/>
          <a:lstStyle/>
          <a:p>
            <a:r>
              <a:rPr lang="en-IN"/>
              <a:t>ECE 3009 NEURAL NETWORKS  AND FUZZY CONTROL</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7746835"/>
      </p:ext>
    </p:extLst>
  </p:cSld>
  <p:clrMapOvr>
    <a:masterClrMapping/>
  </p:clrMapOvr>
  <p:hf sldNum="0"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CE75FB-28E9-415B-AD58-FC68B9F4DC27}" type="datetime1">
              <a:rPr lang="en-US" smtClean="0"/>
              <a:t>6/18/2023</a:t>
            </a:fld>
            <a:endParaRPr lang="en-US"/>
          </a:p>
        </p:txBody>
      </p:sp>
      <p:sp>
        <p:nvSpPr>
          <p:cNvPr id="4" name="Footer Placeholder 3"/>
          <p:cNvSpPr>
            <a:spLocks noGrp="1"/>
          </p:cNvSpPr>
          <p:nvPr>
            <p:ph type="ftr" sz="quarter" idx="11"/>
          </p:nvPr>
        </p:nvSpPr>
        <p:spPr/>
        <p:txBody>
          <a:bodyPr/>
          <a:lstStyle/>
          <a:p>
            <a:r>
              <a:rPr lang="en-IN"/>
              <a:t>ECE 3009 NEURAL NETWORKS  AND FUZZY CONTROL</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8751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ED1C2-EC91-4278-99F8-2183429DDB2B}" type="datetime1">
              <a:rPr lang="en-US" smtClean="0"/>
              <a:t>6/18/2023</a:t>
            </a:fld>
            <a:endParaRPr lang="en-US"/>
          </a:p>
        </p:txBody>
      </p:sp>
      <p:sp>
        <p:nvSpPr>
          <p:cNvPr id="3" name="Footer Placeholder 2"/>
          <p:cNvSpPr>
            <a:spLocks noGrp="1"/>
          </p:cNvSpPr>
          <p:nvPr>
            <p:ph type="ftr" sz="quarter" idx="11"/>
          </p:nvPr>
        </p:nvSpPr>
        <p:spPr/>
        <p:txBody>
          <a:bodyPr/>
          <a:lstStyle/>
          <a:p>
            <a:r>
              <a:rPr lang="en-IN"/>
              <a:t>ECE 3009 NEURAL NETWORKS  AND FUZZY CONTROL</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957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DEE59-3188-4D5C-ACCB-47ABB1B737F2}"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4922344"/>
      </p:ext>
    </p:extLst>
  </p:cSld>
  <p:clrMapOvr>
    <a:masterClrMapping/>
  </p:clrMapOvr>
  <p:hf sldNum="0"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50B0AF-5628-4EBD-A4FD-99D8CF0B7CF7}" type="datetime1">
              <a:rPr lang="en-US" smtClean="0"/>
              <a:t>6/18/2023</a:t>
            </a:fld>
            <a:endParaRPr lang="en-US"/>
          </a:p>
        </p:txBody>
      </p:sp>
      <p:sp>
        <p:nvSpPr>
          <p:cNvPr id="6" name="Footer Placeholder 5"/>
          <p:cNvSpPr>
            <a:spLocks noGrp="1"/>
          </p:cNvSpPr>
          <p:nvPr>
            <p:ph type="ftr" sz="quarter" idx="11"/>
          </p:nvPr>
        </p:nvSpPr>
        <p:spPr/>
        <p:txBody>
          <a:bodyPr/>
          <a:lstStyle/>
          <a:p>
            <a:r>
              <a:rPr lang="en-IN"/>
              <a:t>ECE 3009 NEURAL NETWORKS  AND FUZZY CONTROL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7225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4DEE59-3188-4D5C-ACCB-47ABB1B737F2}" type="datetime1">
              <a:rPr lang="en-US" smtClean="0"/>
              <a:t>6/18/2023</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IN"/>
              <a:t>ECE 3009 NEURAL NETWORKS  AND FUZZY CONTROL</a:t>
            </a:r>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25547129"/>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hf sldNum="0"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proquest.com/openview/f23612d9e0218b4d0ee67dcdb5c57884/1?pq-origsite=gscholar&amp;cbl=2043523" TargetMode="External"/><Relationship Id="rId3" Type="http://schemas.openxmlformats.org/officeDocument/2006/relationships/hyperlink" Target="https://www.nature.com/articles/s41579-022-00837-3" TargetMode="External"/><Relationship Id="rId7" Type="http://schemas.openxmlformats.org/officeDocument/2006/relationships/hyperlink" Target="https://www.sciencedirect.com/science/article/pii/S0958166922001379" TargetMode="External"/><Relationship Id="rId2" Type="http://schemas.openxmlformats.org/officeDocument/2006/relationships/hyperlink" Target="https://www.who.int/publications/m/item/covid-19-vaccines-knowledge-gaps-and-research-priorities---who-ad-hoc-consultation" TargetMode="External"/><Relationship Id="rId1" Type="http://schemas.openxmlformats.org/officeDocument/2006/relationships/slideLayout" Target="../slideLayouts/slideLayout2.xml"/><Relationship Id="rId6" Type="http://schemas.openxmlformats.org/officeDocument/2006/relationships/hyperlink" Target="https://pubmed.ncbi.nlm.nih.gov/34707602/" TargetMode="External"/><Relationship Id="rId11" Type="http://schemas.openxmlformats.org/officeDocument/2006/relationships/hyperlink" Target="https://www.precisionvaccinations.com/vaccines/epivaccorona-vaccine#:~:text=EpiVacCorona%20Price&amp;text=According%20to%20TASS%2C%20the%20maximum,842%20rubles%20(US%2411)" TargetMode="External"/><Relationship Id="rId5" Type="http://schemas.openxmlformats.org/officeDocument/2006/relationships/hyperlink" Target="https://www.gov.uk/government/news/new-study-into-covid-19-vaccine-dose-interval-for-pregnant-women" TargetMode="External"/><Relationship Id="rId10" Type="http://schemas.openxmlformats.org/officeDocument/2006/relationships/hyperlink" Target="https://www.mdpi.com/2076-393X/10/7/984" TargetMode="External"/><Relationship Id="rId4" Type="http://schemas.openxmlformats.org/officeDocument/2006/relationships/hyperlink" Target="https://news.un.org/en/story/2022/03/1114762" TargetMode="External"/><Relationship Id="rId9" Type="http://schemas.openxmlformats.org/officeDocument/2006/relationships/hyperlink" Target="https://doi.org/10.1016/S0140-6736(20)32623-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BA40B54-5C9A-9CAB-B253-60CA26AFA83A}"/>
              </a:ext>
            </a:extLst>
          </p:cNvPr>
          <p:cNvSpPr/>
          <p:nvPr/>
        </p:nvSpPr>
        <p:spPr>
          <a:xfrm>
            <a:off x="752050" y="2666581"/>
            <a:ext cx="7867389" cy="1654679"/>
          </a:xfrm>
          <a:prstGeom prst="roundRect">
            <a:avLst/>
          </a:prstGeom>
          <a:solidFill>
            <a:schemeClr val="accent1">
              <a:lumMod val="50000"/>
            </a:schemeClr>
          </a:solidFill>
          <a:ln>
            <a:noFill/>
          </a:ln>
          <a:effectLst>
            <a:reflection blurRad="6350" stA="50000" endA="300" endPos="55500" dist="50800" dir="5400000" sy="-100000" algn="bl" rotWithShape="0"/>
          </a:effectLst>
          <a:scene3d>
            <a:camera prst="orthographicFront"/>
            <a:lightRig rig="threePt" dir="t"/>
          </a:scene3d>
          <a:sp3d>
            <a:bevelT w="139700" prst="cross"/>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80005" y="2629639"/>
            <a:ext cx="7611477" cy="1583872"/>
          </a:xfrm>
        </p:spPr>
        <p:txBody>
          <a:bodyPr>
            <a:noAutofit/>
          </a:bodyPr>
          <a:lstStyle/>
          <a:p>
            <a:pPr algn="ctr"/>
            <a:r>
              <a:rPr lang="en-US" sz="2600" b="1" i="0" cap="none" dirty="0">
                <a:solidFill>
                  <a:srgbClr val="D1D5DB"/>
                </a:solidFill>
                <a:effectLst>
                  <a:outerShdw blurRad="50800" dist="38100" dir="10800000" algn="r" rotWithShape="0">
                    <a:prstClr val="black">
                      <a:alpha val="40000"/>
                    </a:prstClr>
                  </a:outerShdw>
                </a:effectLst>
                <a:latin typeface="Dubai Medium" panose="020B0603030403030204" pitchFamily="34" charset="-78"/>
                <a:cs typeface="Dubai Medium" panose="020B0603030403030204" pitchFamily="34" charset="-78"/>
              </a:rPr>
              <a:t>Optimizing COVID-19 Vaccination Strategies:</a:t>
            </a:r>
            <a:br>
              <a:rPr lang="en-US" sz="2600" b="1" i="0" cap="none" dirty="0">
                <a:solidFill>
                  <a:srgbClr val="D1D5DB"/>
                </a:solidFill>
                <a:effectLst>
                  <a:outerShdw blurRad="50800" dist="38100" dir="10800000" algn="r" rotWithShape="0">
                    <a:prstClr val="black">
                      <a:alpha val="40000"/>
                    </a:prstClr>
                  </a:outerShdw>
                </a:effectLst>
                <a:latin typeface="Dubai Medium" panose="020B0603030403030204" pitchFamily="34" charset="-78"/>
                <a:cs typeface="Dubai Medium" panose="020B0603030403030204" pitchFamily="34" charset="-78"/>
              </a:rPr>
            </a:br>
            <a:r>
              <a:rPr lang="en-US" sz="2600" b="1" i="0" cap="none" dirty="0">
                <a:solidFill>
                  <a:srgbClr val="D1D5DB"/>
                </a:solidFill>
                <a:effectLst>
                  <a:outerShdw blurRad="50800" dist="38100" dir="10800000" algn="r" rotWithShape="0">
                    <a:prstClr val="black">
                      <a:alpha val="40000"/>
                    </a:prstClr>
                  </a:outerShdw>
                </a:effectLst>
                <a:latin typeface="Brush Script MT" panose="03060802040406070304" pitchFamily="66" charset="0"/>
                <a:cs typeface="Dubai Medium" panose="020B0603030403030204" pitchFamily="34" charset="-78"/>
              </a:rPr>
              <a:t>A Comprehensive Data Analysis Approach To Identify The Optimal Vaccine</a:t>
            </a:r>
            <a:endParaRPr lang="en-IN" sz="2600" b="1" cap="none" dirty="0">
              <a:effectLst>
                <a:outerShdw blurRad="50800" dist="38100" dir="10800000" algn="r" rotWithShape="0">
                  <a:prstClr val="black">
                    <a:alpha val="40000"/>
                  </a:prstClr>
                </a:outerShdw>
              </a:effectLst>
              <a:latin typeface="Brush Script MT" panose="03060802040406070304" pitchFamily="66" charset="0"/>
              <a:cs typeface="Dubai Medium" panose="020B0603030403030204" pitchFamily="34" charset="-78"/>
            </a:endParaRPr>
          </a:p>
        </p:txBody>
      </p:sp>
      <p:sp>
        <p:nvSpPr>
          <p:cNvPr id="3" name="Subtitle 2"/>
          <p:cNvSpPr>
            <a:spLocks noGrp="1"/>
          </p:cNvSpPr>
          <p:nvPr>
            <p:ph type="subTitle" idx="1"/>
          </p:nvPr>
        </p:nvSpPr>
        <p:spPr>
          <a:xfrm>
            <a:off x="5638903" y="5148362"/>
            <a:ext cx="2944122" cy="1043304"/>
          </a:xfrm>
        </p:spPr>
        <p:txBody>
          <a:bodyPr vert="horz" lIns="91440" tIns="45720" rIns="91440" bIns="45720" rtlCol="0" anchor="t">
            <a:normAutofit lnSpcReduction="10000"/>
          </a:bodyPr>
          <a:lstStyle/>
          <a:p>
            <a:pPr algn="just"/>
            <a:r>
              <a:rPr lang="en-IN" sz="1400" dirty="0">
                <a:solidFill>
                  <a:schemeClr val="tx1"/>
                </a:solidFill>
                <a:effectLst>
                  <a:glow rad="63500">
                    <a:schemeClr val="accent2">
                      <a:satMod val="175000"/>
                      <a:alpha val="40000"/>
                    </a:schemeClr>
                  </a:glow>
                </a:effectLst>
                <a:latin typeface="Footlight MT Light" panose="0204060206030A020304" pitchFamily="18" charset="0"/>
              </a:rPr>
              <a:t>Presented By:</a:t>
            </a:r>
          </a:p>
          <a:p>
            <a:pPr algn="just"/>
            <a:r>
              <a:rPr lang="en-IN" sz="1400" dirty="0">
                <a:solidFill>
                  <a:schemeClr val="tx1"/>
                </a:solidFill>
                <a:effectLst>
                  <a:glow rad="63500">
                    <a:schemeClr val="accent2">
                      <a:satMod val="175000"/>
                      <a:alpha val="40000"/>
                    </a:schemeClr>
                  </a:glow>
                </a:effectLst>
                <a:latin typeface="Footlight MT Light" panose="0204060206030A020304" pitchFamily="18" charset="0"/>
              </a:rPr>
              <a:t>21BLC1667 Meghavika Baidya</a:t>
            </a:r>
          </a:p>
          <a:p>
            <a:pPr algn="just"/>
            <a:r>
              <a:rPr lang="en-IN" sz="1400" dirty="0">
                <a:solidFill>
                  <a:schemeClr val="tx1"/>
                </a:solidFill>
                <a:effectLst>
                  <a:glow rad="63500">
                    <a:schemeClr val="accent2">
                      <a:satMod val="175000"/>
                      <a:alpha val="40000"/>
                    </a:schemeClr>
                  </a:glow>
                </a:effectLst>
                <a:latin typeface="Footlight MT Light" panose="0204060206030A020304" pitchFamily="18" charset="0"/>
              </a:rPr>
              <a:t>21BLC1668 Kulkarni Atharva g.</a:t>
            </a:r>
          </a:p>
        </p:txBody>
      </p:sp>
      <p:sp>
        <p:nvSpPr>
          <p:cNvPr id="9" name="Hexagon 8">
            <a:extLst>
              <a:ext uri="{FF2B5EF4-FFF2-40B4-BE49-F238E27FC236}">
                <a16:creationId xmlns:a16="http://schemas.microsoft.com/office/drawing/2014/main" id="{B2C9A606-A5C3-1C90-F763-3EA6A36D7080}"/>
              </a:ext>
            </a:extLst>
          </p:cNvPr>
          <p:cNvSpPr/>
          <p:nvPr/>
        </p:nvSpPr>
        <p:spPr>
          <a:xfrm>
            <a:off x="6768420" y="227545"/>
            <a:ext cx="2224855" cy="188909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 name="Footer Placeholder 4"/>
          <p:cNvSpPr>
            <a:spLocks noGrp="1"/>
          </p:cNvSpPr>
          <p:nvPr>
            <p:ph type="ftr" sz="quarter" idx="11"/>
          </p:nvPr>
        </p:nvSpPr>
        <p:spPr>
          <a:xfrm>
            <a:off x="1635760" y="6329679"/>
            <a:ext cx="5450840" cy="375481"/>
          </a:xfrm>
        </p:spPr>
        <p:txBody>
          <a:bodyPr/>
          <a:lstStyle/>
          <a:p>
            <a:pPr algn="ctr"/>
            <a:r>
              <a:rPr lang="en-IN" sz="2400" b="1" dirty="0">
                <a:solidFill>
                  <a:schemeClr val="tx1"/>
                </a:solidFill>
                <a:latin typeface="Footlight MT Light" panose="0204060206030A020304" pitchFamily="18" charset="0"/>
              </a:rPr>
              <a:t>Faculty: </a:t>
            </a:r>
            <a:r>
              <a:rPr lang="en-IN" sz="2400" b="1" dirty="0" err="1">
                <a:solidFill>
                  <a:schemeClr val="tx1"/>
                </a:solidFill>
                <a:latin typeface="Footlight MT Light" panose="0204060206030A020304" pitchFamily="18" charset="0"/>
              </a:rPr>
              <a:t>Dr.</a:t>
            </a:r>
            <a:r>
              <a:rPr lang="en-IN" sz="2400" b="1" dirty="0">
                <a:solidFill>
                  <a:schemeClr val="tx1"/>
                </a:solidFill>
                <a:latin typeface="Footlight MT Light" panose="0204060206030A020304" pitchFamily="18" charset="0"/>
              </a:rPr>
              <a:t> Sheena Christabel Pravin</a:t>
            </a:r>
          </a:p>
        </p:txBody>
      </p:sp>
      <p:pic>
        <p:nvPicPr>
          <p:cNvPr id="6" name="Picture 2" descr="Vellore Institute of Technology - Wikipedia">
            <a:extLst>
              <a:ext uri="{FF2B5EF4-FFF2-40B4-BE49-F238E27FC236}">
                <a16:creationId xmlns:a16="http://schemas.microsoft.com/office/drawing/2014/main" id="{E71B9256-6420-2949-70EE-1CBAE1246C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0964" y="325853"/>
            <a:ext cx="1603148" cy="1692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719740-7F24-5C1A-C14C-606CF6BC7EFD}"/>
              </a:ext>
            </a:extLst>
          </p:cNvPr>
          <p:cNvSpPr txBox="1"/>
          <p:nvPr/>
        </p:nvSpPr>
        <p:spPr>
          <a:xfrm>
            <a:off x="1956879" y="-23354"/>
            <a:ext cx="4596002" cy="1384995"/>
          </a:xfrm>
          <a:prstGeom prst="rect">
            <a:avLst/>
          </a:prstGeom>
          <a:noFill/>
        </p:spPr>
        <p:txBody>
          <a:bodyPr wrap="none" rtlCol="0">
            <a:spAutoFit/>
          </a:bodyPr>
          <a:lstStyle/>
          <a:p>
            <a:pPr algn="ctr"/>
            <a:endParaRPr lang="en-IN" sz="2800" b="1" dirty="0">
              <a:solidFill>
                <a:srgbClr val="7030A0"/>
              </a:solidFill>
              <a:latin typeface="Garamond" panose="02020404030301010803" pitchFamily="18" charset="0"/>
            </a:endParaRPr>
          </a:p>
          <a:p>
            <a:pPr algn="ctr"/>
            <a:r>
              <a:rPr lang="en-IN" sz="2800" b="1" dirty="0">
                <a:latin typeface="Footlight MT Light" panose="0204060206030A020304" pitchFamily="18" charset="0"/>
              </a:rPr>
              <a:t>BCSE351E</a:t>
            </a:r>
          </a:p>
          <a:p>
            <a:pPr algn="ctr"/>
            <a:r>
              <a:rPr lang="en-IN" sz="2800" b="1" dirty="0">
                <a:latin typeface="Footlight MT Light" panose="0204060206030A020304" pitchFamily="18" charset="0"/>
              </a:rPr>
              <a:t>Foundations of Data Analytics</a:t>
            </a:r>
          </a:p>
        </p:txBody>
      </p:sp>
      <p:sp>
        <p:nvSpPr>
          <p:cNvPr id="10" name="TextBox 9">
            <a:extLst>
              <a:ext uri="{FF2B5EF4-FFF2-40B4-BE49-F238E27FC236}">
                <a16:creationId xmlns:a16="http://schemas.microsoft.com/office/drawing/2014/main" id="{4D9BED3F-F18A-5E78-F2B6-D9CE88DDA413}"/>
              </a:ext>
            </a:extLst>
          </p:cNvPr>
          <p:cNvSpPr txBox="1"/>
          <p:nvPr/>
        </p:nvSpPr>
        <p:spPr>
          <a:xfrm>
            <a:off x="2296651" y="1837534"/>
            <a:ext cx="3958136" cy="461665"/>
          </a:xfrm>
          <a:prstGeom prst="rect">
            <a:avLst/>
          </a:prstGeom>
          <a:noFill/>
        </p:spPr>
        <p:txBody>
          <a:bodyPr wrap="none" rtlCol="0">
            <a:spAutoFit/>
          </a:bodyPr>
          <a:lstStyle/>
          <a:p>
            <a:pPr algn="ctr"/>
            <a:r>
              <a:rPr lang="en-IN"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Eras Bold ITC" panose="020B0907030504020204" pitchFamily="34" charset="0"/>
              </a:rPr>
              <a:t>Digital Assignment – 1 </a:t>
            </a:r>
          </a:p>
        </p:txBody>
      </p:sp>
      <p:sp>
        <p:nvSpPr>
          <p:cNvPr id="7" name="Rectangle 6">
            <a:extLst>
              <a:ext uri="{FF2B5EF4-FFF2-40B4-BE49-F238E27FC236}">
                <a16:creationId xmlns:a16="http://schemas.microsoft.com/office/drawing/2014/main" id="{B33ECDA7-C794-84B1-0C1F-04D1D7FFE30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0862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248275"/>
          </a:xfrm>
        </p:spPr>
        <p:txBody>
          <a:bodyPr>
            <a:normAutofit lnSpcReduction="10000"/>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Speed and Efficiency: The mRNA-based approach enabled a rapid response, with emergency-use authorization achieved in a record-setting nine months.</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Utilization of Existing Expertise: Pfizer leveraged prior expertise in DNA manufacturing and biologics to develop a platform process for the vaccine.</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Cold-Chain Logistics: Developed rechargeable containers for maintaining ultracold temperatures, ensuring effective distribution and storage.</a:t>
            </a:r>
          </a:p>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potential drawback of the article is the limited scientific rigor in its examination of the Pfizer-  BioNTech COVID-19 vaccine. The article may not sufficiently delve into the nuances of the clinical trial design, potential biases, or methodological limitations that could affect the interpretation of the vaccine's effectiveness and safety. The absence of critical appraisal and rigorous scientific scrutiny may lead to an incomplete understanding of the vaccine's overall efficacy and potential drawbacks. A more scientifically rigorous analysis would strengthen the credibility and reliability of the information presented.</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0095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856060" y="1143000"/>
            <a:ext cx="4677965" cy="5362575"/>
          </a:xfrm>
        </p:spPr>
        <p:txBody>
          <a:bodyPr>
            <a:normAutofit fontScale="850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Covid-19: Moderna vaccine is nearly 95% effective, trial involving high risk and elderly people shows</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BMJ : British Medical Journal</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Elisabeth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Mahase</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2020</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 </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Moderna's phase III trial methodology, more than 30,000 participants were enrolled in the United States, including individuals from diverse backgrounds. The trial consisted of a vaccine group and a placebo group, with an interim analysis conducted on 95 cases of COVID-19. The trial's secondary endpoint focused on evaluating the vaccine's effectiveness in preventing severe disease. The study employed a randomized, double-blind design, where participants and investigators were unaware of who received the vaccine or the placebo. The trial's methodology aimed to assess the safety, efficacy, and impact on diverse populations, providing valuable data for regulatory authorities to evaluate the vaccine candidate.</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701831-60D6-740E-D6F7-57C16C95B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025" y="1498599"/>
            <a:ext cx="2751534" cy="464502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821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248275"/>
          </a:xfrm>
        </p:spPr>
        <p:txBody>
          <a:bodyPr>
            <a:normAutofit fontScale="92500"/>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High efficacy: The mRNA-1273 vaccine candidate demonstrated a 94.5% effectiveness rate in its Phase III trial, indicating its potential to provide robust protection against COVID-19.</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Diverse participant pool: The trial included a substantial number of participants from diverse backgrounds, ensuring a more representative evaluation of the vaccine's safety and efficacy across different demographic groups.</a:t>
            </a:r>
          </a:p>
          <a:p>
            <a:pPr marL="0" algn="just">
              <a:buFont typeface="+mj-lt"/>
              <a:buAutoNum type="arabicPeriod"/>
            </a:pPr>
            <a:r>
              <a:rPr lang="en-US" sz="1600" i="1" dirty="0">
                <a:latin typeface="Times New Roman" panose="02020603050405020304" pitchFamily="18" charset="0"/>
                <a:cs typeface="Times New Roman" panose="02020603050405020304" pitchFamily="18" charset="0"/>
              </a:rPr>
              <a:t>Prevention of severe disease: The vaccine showed efficacy in preventing severe cases of COVID-19, which is crucial in reducing the burden on healthcare systems and preventing life-threatening complications. </a:t>
            </a: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One potential disadvantage is the lack of information on the long-term efficacy and safety of the mRNA-1273 vaccine. Without sufficient data on the duration of protection and potential side effects over an extended period, it is challenging to assess its overall effectiveness and make informed decisions about its widespread use. Additionally, the absence of published trial data limits scientific scrutiny and transparency, hindering a comprehensive evaluation of the study's methodology and results.</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4017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3463BC-0F67-65C7-1F46-398F6CDBCC9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1761" b="13535"/>
          <a:stretch/>
        </p:blipFill>
        <p:spPr>
          <a:xfrm>
            <a:off x="2036562" y="1066801"/>
            <a:ext cx="5450087" cy="1365249"/>
          </a:xfrm>
          <a:prstGeom prst="rect">
            <a:avLst/>
          </a:prstGeom>
          <a:effectLst>
            <a:reflection blurRad="6350" stA="50000" endA="300" endPos="38500" dist="50800" dir="5400000" sy="-100000" algn="bl" rotWithShape="0"/>
          </a:effectLst>
        </p:spPr>
      </p:pic>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714376" y="2676525"/>
            <a:ext cx="7924800" cy="3800475"/>
          </a:xfrm>
        </p:spPr>
        <p:txBody>
          <a:bodyPr>
            <a:normAutofit fontScale="925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ANCA-associated vasculitis following Johnson and Johnson COVID-19 vaccine</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Annals of Medicine and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Surgeryjournal</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Rukesh</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Yadav, Sangam Shah, Santosh Chhetri</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 </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article presents a case report methodology, examining a single case of AAV following COVID-19 vaccination. The study involved a 52-year-old woman who received the Johnson &amp; Johnson vaccine. Medical records were reviewed, and a literature review was conducted to provide context. Data analysis focused on the temporal relationship between vaccination and AAV development. The findings were discussed, limitations acknowledged, and the need for further research emphasized.</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2305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248275"/>
          </a:xfrm>
        </p:spPr>
        <p:txBody>
          <a:bodyPr>
            <a:normAutofit fontScale="92500" lnSpcReduction="10000"/>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Case Study Insights:</a:t>
            </a:r>
            <a:r>
              <a:rPr lang="en-US" sz="1500" b="1" i="1"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This case study provides valuable insights into the occurrence of autoimmune adverse effects following COVID-19 vaccination, specifically AAV. It highlights the potential association between vaccines and autoimmune responses.</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Real-World Significance:</a:t>
            </a:r>
            <a:r>
              <a:rPr lang="en-US" sz="1500" b="1" i="1"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By examining a real-world case, this study emphasizes the importance of monitoring and investigating rare adverse events related to COVID-19 vaccines. It underscores the need for continued surveillance and assessment of vaccine safety.</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Expanded Knowledge:</a:t>
            </a:r>
            <a:r>
              <a:rPr lang="en-US" sz="1500" b="1" i="1"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The report of AAV following an adenovirus vector COVID-19 vaccine adds to our understanding of immune-related complications associated with different vaccine platforms. It contributes to the existing scientific literature and helps advance risk assessment and management in the field of vaccination.</a:t>
            </a: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drawback of this research article is its reliance on a single case study, limiting the generalizability of the findings and requiring further research to confirm the potential association between the adenovirus vector COVID-19 vaccine and AAV. The lack of comprehensive patient medical history and limited details hinders drawing firm conclusions about the vaccine's specific role in this case. Larger studies are needed to establish the true incidence, prevalence, and risk factors of AAV following COVID-19 vaccination.</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55124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3762374" y="1143000"/>
            <a:ext cx="4791075" cy="5362575"/>
          </a:xfrm>
        </p:spPr>
        <p:txBody>
          <a:bodyPr>
            <a:normAutofit fontScale="850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Immunogenic and reactogenic efficacy of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Covaxin</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Covishield</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comparative review</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Springerlink</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Immunologic Research</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Swarnali</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Das,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Suvrendu</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Sankar Kar, Sovan Samanta,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Jhimli</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Banerjee,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Biplab</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Giri &amp; Sandeep Kumar Dash</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article reviewed existing literature, clinical trials, and vaccine guidelines to assess the immunological efficacy of </a:t>
            </a:r>
            <a:r>
              <a:rPr lang="en-US" sz="1600" b="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Covaxin</a:t>
            </a: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1600" b="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Covishield</a:t>
            </a: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India. The researchers analyzed the vaccines' composition, mode of action, recommended dosages, and storage requirements. They evaluated the humoral immune response, including antibody production and virus neutralization, as well as the vaccines' impact on T cell activation and cytokine release. The study also considered real-world data on infection rates, hospitalization, and mortality to determine the vaccines' effectiveness against different SARS-CoV-2 variants in the Indian population.</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6BEADEF-15A4-3EDF-4602-F96932E4E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143000"/>
            <a:ext cx="2552700" cy="4371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6150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248275"/>
          </a:xfrm>
        </p:spPr>
        <p:txBody>
          <a:bodyPr>
            <a:normAutofit/>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Proven Efficacy Against COVID-19: </a:t>
            </a:r>
            <a:r>
              <a:rPr lang="en-US" sz="1500" i="1" dirty="0" err="1">
                <a:latin typeface="Times New Roman" panose="02020603050405020304" pitchFamily="18" charset="0"/>
                <a:cs typeface="Times New Roman" panose="02020603050405020304" pitchFamily="18" charset="0"/>
              </a:rPr>
              <a:t>Covishield</a:t>
            </a:r>
            <a:r>
              <a:rPr lang="en-US" sz="1500" i="1" dirty="0">
                <a:latin typeface="Times New Roman" panose="02020603050405020304" pitchFamily="18" charset="0"/>
                <a:cs typeface="Times New Roman" panose="02020603050405020304" pitchFamily="18" charset="0"/>
              </a:rPr>
              <a:t> and </a:t>
            </a:r>
            <a:r>
              <a:rPr lang="en-US" sz="1500" i="1" dirty="0" err="1">
                <a:latin typeface="Times New Roman" panose="02020603050405020304" pitchFamily="18" charset="0"/>
                <a:cs typeface="Times New Roman" panose="02020603050405020304" pitchFamily="18" charset="0"/>
              </a:rPr>
              <a:t>Covaxin</a:t>
            </a:r>
            <a:r>
              <a:rPr lang="en-US" sz="1500" i="1" dirty="0">
                <a:latin typeface="Times New Roman" panose="02020603050405020304" pitchFamily="18" charset="0"/>
                <a:cs typeface="Times New Roman" panose="02020603050405020304" pitchFamily="18" charset="0"/>
              </a:rPr>
              <a:t> have demonstrated high efficacy in preventing severe illness, hospitalization, and death</a:t>
            </a:r>
            <a:r>
              <a:rPr lang="en-US" sz="1500" dirty="0">
                <a:latin typeface="Times New Roman" panose="02020603050405020304" pitchFamily="18" charset="0"/>
                <a:cs typeface="Times New Roman" panose="02020603050405020304" pitchFamily="18" charset="0"/>
              </a:rPr>
              <a:t>.</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Wide Availability and Accessibility</a:t>
            </a:r>
            <a:r>
              <a:rPr lang="en-US" sz="1500" b="1" i="1"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Both vaccines are widely available, making them accessible to diverse populations and contributing to global vaccination efforts.</a:t>
            </a:r>
          </a:p>
          <a:p>
            <a:pPr marL="0" algn="just">
              <a:buFont typeface="+mj-lt"/>
              <a:buAutoNum type="arabicPeriod"/>
            </a:pPr>
            <a:endParaRPr lang="en-US" sz="15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One drawback highlighted in the article is the limited data available on the long-term effects of </a:t>
            </a:r>
            <a:r>
              <a:rPr lang="en-US" sz="1600" b="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Covishield</a:t>
            </a: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1600" b="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Covaxin</a:t>
            </a: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While these vaccines have shown promising results in terms of immediate protection against COVID-19, there is still a need for ongoing research to assess their long-term safety and effectiveness. Gathering comprehensive data on potential side effects and long-term immunity will be essential for providing individuals with a complete understanding of the vaccines' overall benefits and risks.</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499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pic>
        <p:nvPicPr>
          <p:cNvPr id="5" name="Picture 4">
            <a:extLst>
              <a:ext uri="{FF2B5EF4-FFF2-40B4-BE49-F238E27FC236}">
                <a16:creationId xmlns:a16="http://schemas.microsoft.com/office/drawing/2014/main" id="{4E987502-836E-C439-AD26-5782280203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9013" y="1103313"/>
            <a:ext cx="2970124" cy="4945062"/>
          </a:xfrm>
          <a:prstGeom prst="ellipse">
            <a:avLst/>
          </a:prstGeom>
          <a:ln>
            <a:noFill/>
          </a:ln>
          <a:effectLst>
            <a:softEdge rad="112500"/>
          </a:effectLst>
          <a:scene3d>
            <a:camera prst="orthographicFront"/>
            <a:lightRig rig="threePt" dir="t"/>
          </a:scene3d>
          <a:sp3d>
            <a:bevelT w="139700" prst="cross"/>
          </a:sp3d>
        </p:spPr>
      </p:pic>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3905249" y="1143000"/>
            <a:ext cx="4495801" cy="5362575"/>
          </a:xfrm>
        </p:spPr>
        <p:txBody>
          <a:bodyPr>
            <a:normAutofit fontScale="925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Oxford–AstraZeneca COVID-19 vaccine efficacy</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Lancet</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Deloria Knoll and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Chizoba</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Wonodi</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2020</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article analyzed data from four randomized, controlled trials conducted in the UK, South Africa, and Brazil to evaluate the safety and efficacy of the Oxford-AstraZeneca COVID-19 vaccine, ChAdOx1 nCoV-19 (AZD1222). Participants, aged 18 years and older, were randomly assigned to receive either the vaccine or a control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MenACWY</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 saline). The vaccine was administered as a two-dose regimen, with a 28-day interval between doses. The trials assessed the occurrence of COVID-19 cases and evaluated the effectiveness of the vaccine in preventing severe illness and hospitalization.</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8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248275"/>
          </a:xfrm>
        </p:spPr>
        <p:txBody>
          <a:bodyPr>
            <a:normAutofit/>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Strong Immunogenicity</a:t>
            </a:r>
            <a:r>
              <a:rPr lang="en-US" sz="1500" b="1" i="1" dirty="0">
                <a:latin typeface="Times New Roman" panose="02020603050405020304" pitchFamily="18" charset="0"/>
                <a:cs typeface="Times New Roman" panose="02020603050405020304" pitchFamily="18" charset="0"/>
              </a:rPr>
              <a:t>: </a:t>
            </a:r>
            <a:r>
              <a:rPr lang="en-US" sz="1500" i="1" dirty="0">
                <a:latin typeface="Times New Roman" panose="02020603050405020304" pitchFamily="18" charset="0"/>
                <a:cs typeface="Times New Roman" panose="02020603050405020304" pitchFamily="18" charset="0"/>
              </a:rPr>
              <a:t>The Oxford-AstraZeneca vaccine elicits a robust immune response, stimulating the production of neutralizing antibodies and T-cell responses against the SARS-CoV-2 virus.</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Cross-Protection Against Variants</a:t>
            </a:r>
            <a:r>
              <a:rPr lang="en-US" sz="1500" b="1" i="1" dirty="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The vaccine provides effective protection against emerging variants of the virus, reducing the risk of breakthrough infections and contributing to the control of the pandemic.</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Favorable Safety Profile</a:t>
            </a:r>
            <a:r>
              <a:rPr lang="en-US" sz="1500" b="1" i="1" dirty="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The vaccine has shown a favorable safety profile, with mild and transient side effects and rare serious adverse events, providing confidence in its overall safety for widespread use.</a:t>
            </a: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Lower Efficacy in Some Cohorts:</a:t>
            </a:r>
            <a:r>
              <a:rPr lang="en-US" sz="16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article highlights that the Oxford-AstraZeneca vaccine demonstrated lower efficacy in certain cohorts, such as those who received a standard-dose regimen. This discrepancy in efficacy raises concerns about the vaccine's effectiveness in specific population groups, necessitating further evaluation and potential adjustments to dosage strategies.</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816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E8CA6-A671-E1C7-51B1-DF5221D45C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39577" y="1614486"/>
            <a:ext cx="6530353" cy="4481513"/>
          </a:xfrm>
          <a:prstGeom prst="rect">
            <a:avLst/>
          </a:prstGeom>
          <a:effectLst>
            <a:softEdge rad="635000"/>
          </a:effectLst>
        </p:spPr>
      </p:pic>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856060" y="1614486"/>
            <a:ext cx="7697389" cy="4624389"/>
          </a:xfrm>
        </p:spPr>
        <p:txBody>
          <a:bodyPr>
            <a:normAutofit fontScale="925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Status of Humoral and Cellular Immune Responses within 12 Months following CoronaVac Vaccination against COVID-19</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ASM Journals</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Wei Zhao,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Weixin</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Chen, Juan Li, Meng Chen, Qin Li, Min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Lv</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ShanShan</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Zhou, Shuang Bai,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Yali</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Wang, Lichi Zhang, Peng Zhang, Jian Wang,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Qun</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Zheng &amp; </a:t>
            </a:r>
            <a:r>
              <a:rPr lang="de-DE"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Jiang Wu</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study utilized a prospective cohort design to investigate the immune response after CoronaVac COVID-19 vaccination. A total of 145 individuals aged 18-59 received two doses of the vaccine. Blood samples were collected at baseline and at 1, 3, 6, and 12 months after the second dose. Antibody levels were measured using ELISA, memory T cells were assessed via flow cytometry, and cytokine responses were evaluated. Changes in antibody titers and memory T cells over time were analyzed using statistical tests. The study adhered to ethical guidelines and obtained informed consent from all participants.</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43544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618518"/>
            <a:ext cx="7429499" cy="1095982"/>
          </a:xfrm>
        </p:spPr>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reflection blurRad="6350" stA="50000" endA="300" endPos="50000" dist="29997" dir="5400000" sy="-100000" algn="bl" rotWithShape="0"/>
                </a:effectLst>
                <a:latin typeface="Gill Sans Ultra Bold Condensed" panose="020B0A06020104020203" pitchFamily="34" charset="0"/>
              </a:rPr>
              <a:t>Problem Statement</a:t>
            </a:r>
          </a:p>
        </p:txBody>
      </p:sp>
      <p:sp>
        <p:nvSpPr>
          <p:cNvPr id="3" name="Content Placeholder 2"/>
          <p:cNvSpPr>
            <a:spLocks noGrp="1"/>
          </p:cNvSpPr>
          <p:nvPr>
            <p:ph idx="1"/>
          </p:nvPr>
        </p:nvSpPr>
        <p:spPr>
          <a:xfrm>
            <a:off x="457201" y="1949380"/>
            <a:ext cx="3638549" cy="3832295"/>
          </a:xfrm>
        </p:spPr>
        <p:txBody>
          <a:bodyPr>
            <a:normAutofit/>
          </a:bodyPr>
          <a:lstStyle/>
          <a:p>
            <a:pPr marL="0" indent="0" algn="just">
              <a:buNone/>
            </a:pPr>
            <a:r>
              <a:rPr lang="en-US" sz="1600" b="1" i="1" dirty="0">
                <a:latin typeface="Times New Roman" panose="02020603050405020304" pitchFamily="18" charset="0"/>
                <a:cs typeface="Times New Roman" panose="02020603050405020304" pitchFamily="18" charset="0"/>
              </a:rPr>
              <a:t>The different facets of the existing COVID-19 vaccinations, such as their efficacy, cost, side effects, and availability, do not, however, have thorough and comparable data analysis. This project will utilizing a statistical study of COVID-19 vaccinations for the top 10 afflicted countries, and will offer insights on which vaccine is the best option for each nation based on a variety of variables.</a:t>
            </a:r>
            <a:endParaRPr lang="en-IN" sz="1600" b="1" i="1"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25D80BE5-1885-85B6-FFCC-B5E82DD5ECD2}"/>
              </a:ext>
            </a:extLst>
          </p:cNvPr>
          <p:cNvSpPr>
            <a:spLocks noGrp="1"/>
          </p:cNvSpPr>
          <p:nvPr>
            <p:ph type="ftr" sz="quarter" idx="11"/>
          </p:nvPr>
        </p:nvSpPr>
        <p:spPr>
          <a:xfrm>
            <a:off x="3124200" y="6356350"/>
            <a:ext cx="31242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5" name="Rectangle 4">
            <a:extLst>
              <a:ext uri="{FF2B5EF4-FFF2-40B4-BE49-F238E27FC236}">
                <a16:creationId xmlns:a16="http://schemas.microsoft.com/office/drawing/2014/main" id="{43872AB0-4EC2-931F-7194-81C4DD0887E9}"/>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D3F34E09-B3F7-4143-A896-A3C6D427A3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0603" y="1881585"/>
            <a:ext cx="4115593" cy="4115593"/>
          </a:xfrm>
          <a:prstGeom prst="rect">
            <a:avLst/>
          </a:prstGeom>
          <a:effectLst>
            <a:softEdge rad="635000"/>
          </a:effectLst>
        </p:spPr>
      </p:pic>
    </p:spTree>
    <p:extLst>
      <p:ext uri="{BB962C8B-B14F-4D97-AF65-F5344CB8AC3E}">
        <p14:creationId xmlns:p14="http://schemas.microsoft.com/office/powerpoint/2010/main" val="2012506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299" y="1143000"/>
            <a:ext cx="8258175" cy="5286375"/>
          </a:xfrm>
        </p:spPr>
        <p:txBody>
          <a:bodyPr>
            <a:normAutofit fontScale="92500" lnSpcReduction="20000"/>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600" b="1" i="1" u="sng" dirty="0">
                <a:latin typeface="Times New Roman" panose="02020603050405020304" pitchFamily="18" charset="0"/>
                <a:cs typeface="Times New Roman" panose="02020603050405020304" pitchFamily="18" charset="0"/>
              </a:rPr>
              <a:t>Longitudinal Study Design: </a:t>
            </a:r>
            <a:r>
              <a:rPr lang="en-US" sz="1600" i="1" dirty="0">
                <a:latin typeface="Times New Roman" panose="02020603050405020304" pitchFamily="18" charset="0"/>
                <a:cs typeface="Times New Roman" panose="02020603050405020304" pitchFamily="18" charset="0"/>
              </a:rPr>
              <a:t>Prospective cohort design allowed for tracking changes in immune response over time after vaccination.</a:t>
            </a:r>
          </a:p>
          <a:p>
            <a:pPr marL="0" algn="just">
              <a:buFont typeface="+mj-lt"/>
              <a:buAutoNum type="arabicPeriod"/>
            </a:pPr>
            <a:r>
              <a:rPr lang="en-US" sz="1600" b="1" i="1" u="sng" dirty="0">
                <a:latin typeface="Times New Roman" panose="02020603050405020304" pitchFamily="18" charset="0"/>
                <a:cs typeface="Times New Roman" panose="02020603050405020304" pitchFamily="18" charset="0"/>
              </a:rPr>
              <a:t>Multi-Dimensional Assessment</a:t>
            </a:r>
            <a:r>
              <a:rPr lang="en-US" sz="1600" i="1" dirty="0">
                <a:latin typeface="Times New Roman" panose="02020603050405020304" pitchFamily="18" charset="0"/>
                <a:cs typeface="Times New Roman" panose="02020603050405020304" pitchFamily="18" charset="0"/>
              </a:rPr>
              <a:t>: Multiple assessment methods provided a comprehensive understanding of the immune response, including antibody levels, memory T cells, and cytokine responses.</a:t>
            </a:r>
          </a:p>
          <a:p>
            <a:pPr marL="0" algn="just">
              <a:buFont typeface="+mj-lt"/>
              <a:buAutoNum type="arabicPeriod"/>
            </a:pPr>
            <a:r>
              <a:rPr lang="en-US" sz="1600" b="1" i="1" u="sng" dirty="0">
                <a:latin typeface="Times New Roman" panose="02020603050405020304" pitchFamily="18" charset="0"/>
                <a:cs typeface="Times New Roman" panose="02020603050405020304" pitchFamily="18" charset="0"/>
              </a:rPr>
              <a:t>Rigorous Statistical Analysis: </a:t>
            </a:r>
            <a:r>
              <a:rPr lang="en-US" sz="1600" i="1" dirty="0">
                <a:latin typeface="Times New Roman" panose="02020603050405020304" pitchFamily="18" charset="0"/>
                <a:cs typeface="Times New Roman" panose="02020603050405020304" pitchFamily="18" charset="0"/>
              </a:rPr>
              <a:t>Statistical tests identified significant trends in antibody titers and memory T cells, enhancing the study's scientific validity.</a:t>
            </a: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drawback of this article is the potential for selection bias due to the study's recruitment process, which relied on voluntary participation. This could introduce a bias towards individuals who are more likely to have positive experiences or outcomes after vaccination. Another limitation is the lack of a control group, which makes it challenging to establish a direct comparison or determine the causal relationship between the vaccine and the reported effects. Additionally, the study relies on self-reporting by participants, which can introduce subjective biases and inaccuracies. The absence of long-term follow-up data is another drawback, as it prevents a comprehensive understanding of the duration and persistence of the reported effects. Finally, the article does not address potential confounding factors, such as the participants' pre-existing health conditions or concurrent medication use, which could influence the outcomes observed. </a:t>
            </a:r>
          </a:p>
        </p:txBody>
      </p:sp>
    </p:spTree>
    <p:extLst>
      <p:ext uri="{BB962C8B-B14F-4D97-AF65-F5344CB8AC3E}">
        <p14:creationId xmlns:p14="http://schemas.microsoft.com/office/powerpoint/2010/main" val="415630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856061" y="1143000"/>
            <a:ext cx="4687490" cy="5362575"/>
          </a:xfrm>
        </p:spPr>
        <p:txBody>
          <a:bodyPr>
            <a:normAutofit fontScale="925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Retrospective Cohort Study of the Effectiveness of the Sputnik V and EpiVacCorona Vaccines against the SARS-CoV-2 Delta Variant in Moscow </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MDPI</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Olga Matveeva and Alexander Ershov</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study used a retrospective cohort analysis to evaluate the effectiveness of Sputnik V and EpiVacCorona vaccines against the Delta variant. Data from the Moscow Health Department was analyzed, categorizing COVID-19 cases by age, vaccination status, vaccine type, dose count, and severity of illness or death. Vaccine effectiveness was calculated using published algorithms and chi-square tests. Statistical analysis was conducted to compare vaccine effectiveness in different age groups.</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5D3A64-F773-44AB-FD7F-E886DB375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455" y="1276352"/>
            <a:ext cx="3628430" cy="4686299"/>
          </a:xfrm>
          <a:prstGeom prst="rect">
            <a:avLst/>
          </a:prstGeom>
          <a:effectLst>
            <a:softEdge rad="635000"/>
          </a:effectLst>
        </p:spPr>
      </p:pic>
    </p:spTree>
    <p:extLst>
      <p:ext uri="{BB962C8B-B14F-4D97-AF65-F5344CB8AC3E}">
        <p14:creationId xmlns:p14="http://schemas.microsoft.com/office/powerpoint/2010/main" val="533758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95300" y="1143000"/>
            <a:ext cx="8210550" cy="5353050"/>
          </a:xfrm>
        </p:spPr>
        <p:txBody>
          <a:bodyPr>
            <a:normAutofit/>
          </a:bodyPr>
          <a:lstStyle/>
          <a:p>
            <a:pPr>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Advantage:</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Retrospective Cohort Analysis</a:t>
            </a:r>
            <a:r>
              <a:rPr lang="en-US" sz="1500" i="1" dirty="0">
                <a:latin typeface="Times New Roman" panose="02020603050405020304" pitchFamily="18" charset="0"/>
                <a:cs typeface="Times New Roman" panose="02020603050405020304" pitchFamily="18" charset="0"/>
              </a:rPr>
              <a:t>: The study uses real-world data to assess the effectiveness of Sputnik V and EpiVacCorona vaccines against the Delta variant.</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Comprehensive Data Analysis</a:t>
            </a:r>
            <a:r>
              <a:rPr lang="en-US" sz="1500" i="1" dirty="0">
                <a:latin typeface="Times New Roman" panose="02020603050405020304" pitchFamily="18" charset="0"/>
                <a:cs typeface="Times New Roman" panose="02020603050405020304" pitchFamily="18" charset="0"/>
              </a:rPr>
              <a:t>: Multiple variables such as age, vaccination status, and severity of illness are considered, providing a comprehensive understanding of vaccine effectiveness.</a:t>
            </a:r>
          </a:p>
          <a:p>
            <a:pPr marL="0" algn="just">
              <a:buFont typeface="+mj-lt"/>
              <a:buAutoNum type="arabicPeriod"/>
            </a:pPr>
            <a:r>
              <a:rPr lang="en-US" sz="1500" b="1" i="1" u="sng" dirty="0">
                <a:latin typeface="Times New Roman" panose="02020603050405020304" pitchFamily="18" charset="0"/>
                <a:cs typeface="Times New Roman" panose="02020603050405020304" pitchFamily="18" charset="0"/>
              </a:rPr>
              <a:t>Statistical Analysis</a:t>
            </a:r>
            <a:r>
              <a:rPr lang="en-US" sz="1500" i="1" dirty="0">
                <a:latin typeface="Times New Roman" panose="02020603050405020304" pitchFamily="18" charset="0"/>
                <a:cs typeface="Times New Roman" panose="02020603050405020304" pitchFamily="18" charset="0"/>
              </a:rPr>
              <a:t>: Rigorous statistical techniques enhance the reliability of the study's findings, supporting conclusions about the vaccines' effectiveness against the Delta variant.</a:t>
            </a:r>
          </a:p>
          <a:p>
            <a:pPr algn="just">
              <a:buFont typeface="Wingdings" panose="05000000000000000000" pitchFamily="2" charset="2"/>
              <a:buChar char="Ø"/>
            </a:pPr>
            <a:r>
              <a:rPr lang="en-US"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rPr>
              <a:t>Drawback:</a:t>
            </a:r>
          </a:p>
          <a:p>
            <a:pPr marL="0" indent="0" algn="just">
              <a:buNone/>
            </a:pP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One potential limitation of this study is the retrospective nature of the analysis, which relies on previously recorded data. Retrospective studies are prone to inherent limitations, including the reliance on accurate and complete data, potential biases in data collection, and the inability to control for confounding variables. These factors can introduce uncertainties and make it challenging to establish a causal relationship between the variables of interest. Therefore, caution should be exercised when interpreting the findings and generalizing them to broader populations.</a:t>
            </a:r>
          </a:p>
        </p:txBody>
      </p:sp>
    </p:spTree>
    <p:extLst>
      <p:ext uri="{BB962C8B-B14F-4D97-AF65-F5344CB8AC3E}">
        <p14:creationId xmlns:p14="http://schemas.microsoft.com/office/powerpoint/2010/main" val="3035499541"/>
      </p:ext>
    </p:extLst>
  </p:cSld>
  <p:clrMapOvr>
    <a:masterClrMapping/>
  </p:clrMapOvr>
  <p:transition spd="slow">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05A3A-7052-D8D5-093C-21437AE62838}"/>
              </a:ext>
            </a:extLst>
          </p:cNvPr>
          <p:cNvSpPr>
            <a:spLocks noGrp="1"/>
          </p:cNvSpPr>
          <p:nvPr>
            <p:ph type="title"/>
          </p:nvPr>
        </p:nvSpPr>
        <p:spPr>
          <a:xfrm>
            <a:off x="447676" y="190500"/>
            <a:ext cx="7837884" cy="733425"/>
          </a:xfrm>
        </p:spPr>
        <p:txBody>
          <a:bodyPr/>
          <a:lstStyle/>
          <a:p>
            <a:r>
              <a:rPr lang="en-US" b="1" cap="none" dirty="0">
                <a:ln w="6600">
                  <a:solidFill>
                    <a:schemeClr val="accent2"/>
                  </a:solidFill>
                  <a:prstDash val="solid"/>
                </a:ln>
                <a:solidFill>
                  <a:schemeClr val="accent6">
                    <a:lumMod val="50000"/>
                  </a:schemeClr>
                </a:solidFill>
                <a:effectLst>
                  <a:outerShdw dist="38100" dir="2700000" algn="tl" rotWithShape="0">
                    <a:schemeClr val="accent2"/>
                  </a:outerShdw>
                  <a:reflection blurRad="6350" stA="60000" endA="900" endPos="60000" dist="60007" dir="5400000" sy="-100000" algn="bl" rotWithShape="0"/>
                </a:effectLst>
              </a:rPr>
              <a:t>OBSERVATION TABLE:</a:t>
            </a:r>
          </a:p>
        </p:txBody>
      </p:sp>
      <p:graphicFrame>
        <p:nvGraphicFramePr>
          <p:cNvPr id="6" name="Table 6">
            <a:extLst>
              <a:ext uri="{FF2B5EF4-FFF2-40B4-BE49-F238E27FC236}">
                <a16:creationId xmlns:a16="http://schemas.microsoft.com/office/drawing/2014/main" id="{0BAC9E59-D6B5-7C0D-0C9E-8BB5C4BDB009}"/>
              </a:ext>
            </a:extLst>
          </p:cNvPr>
          <p:cNvGraphicFramePr>
            <a:graphicFrameLocks noGrp="1"/>
          </p:cNvGraphicFramePr>
          <p:nvPr>
            <p:ph idx="1"/>
            <p:extLst>
              <p:ext uri="{D42A27DB-BD31-4B8C-83A1-F6EECF244321}">
                <p14:modId xmlns:p14="http://schemas.microsoft.com/office/powerpoint/2010/main" val="723465944"/>
              </p:ext>
            </p:extLst>
          </p:nvPr>
        </p:nvGraphicFramePr>
        <p:xfrm>
          <a:off x="447674" y="1019175"/>
          <a:ext cx="8353425" cy="5730374"/>
        </p:xfrm>
        <a:graphic>
          <a:graphicData uri="http://schemas.openxmlformats.org/drawingml/2006/table">
            <a:tbl>
              <a:tblPr firstRow="1" bandRow="1">
                <a:tableStyleId>{616DA210-FB5B-4158-B5E0-FEB733F419BA}</a:tableStyleId>
              </a:tblPr>
              <a:tblGrid>
                <a:gridCol w="805860">
                  <a:extLst>
                    <a:ext uri="{9D8B030D-6E8A-4147-A177-3AD203B41FA5}">
                      <a16:colId xmlns:a16="http://schemas.microsoft.com/office/drawing/2014/main" val="1715927053"/>
                    </a:ext>
                  </a:extLst>
                </a:gridCol>
                <a:gridCol w="1690340">
                  <a:extLst>
                    <a:ext uri="{9D8B030D-6E8A-4147-A177-3AD203B41FA5}">
                      <a16:colId xmlns:a16="http://schemas.microsoft.com/office/drawing/2014/main" val="4127472825"/>
                    </a:ext>
                  </a:extLst>
                </a:gridCol>
                <a:gridCol w="1083839">
                  <a:extLst>
                    <a:ext uri="{9D8B030D-6E8A-4147-A177-3AD203B41FA5}">
                      <a16:colId xmlns:a16="http://schemas.microsoft.com/office/drawing/2014/main" val="150141223"/>
                    </a:ext>
                  </a:extLst>
                </a:gridCol>
                <a:gridCol w="1245292">
                  <a:extLst>
                    <a:ext uri="{9D8B030D-6E8A-4147-A177-3AD203B41FA5}">
                      <a16:colId xmlns:a16="http://schemas.microsoft.com/office/drawing/2014/main" val="2645003503"/>
                    </a:ext>
                  </a:extLst>
                </a:gridCol>
                <a:gridCol w="1220038">
                  <a:extLst>
                    <a:ext uri="{9D8B030D-6E8A-4147-A177-3AD203B41FA5}">
                      <a16:colId xmlns:a16="http://schemas.microsoft.com/office/drawing/2014/main" val="1559185587"/>
                    </a:ext>
                  </a:extLst>
                </a:gridCol>
                <a:gridCol w="1114709">
                  <a:extLst>
                    <a:ext uri="{9D8B030D-6E8A-4147-A177-3AD203B41FA5}">
                      <a16:colId xmlns:a16="http://schemas.microsoft.com/office/drawing/2014/main" val="1192328256"/>
                    </a:ext>
                  </a:extLst>
                </a:gridCol>
                <a:gridCol w="1193347">
                  <a:extLst>
                    <a:ext uri="{9D8B030D-6E8A-4147-A177-3AD203B41FA5}">
                      <a16:colId xmlns:a16="http://schemas.microsoft.com/office/drawing/2014/main" val="521346666"/>
                    </a:ext>
                  </a:extLst>
                </a:gridCol>
              </a:tblGrid>
              <a:tr h="587351">
                <a:tc>
                  <a:txBody>
                    <a:bodyPr/>
                    <a:lstStyle/>
                    <a:p>
                      <a:r>
                        <a:rPr lang="en-US" sz="1600" dirty="0"/>
                        <a:t>Index</a:t>
                      </a:r>
                    </a:p>
                  </a:txBody>
                  <a:tcPr/>
                </a:tc>
                <a:tc>
                  <a:txBody>
                    <a:bodyPr/>
                    <a:lstStyle/>
                    <a:p>
                      <a:r>
                        <a:rPr lang="en-US" sz="1600" dirty="0"/>
                        <a:t>Vaccine</a:t>
                      </a:r>
                    </a:p>
                  </a:txBody>
                  <a:tcPr/>
                </a:tc>
                <a:tc>
                  <a:txBody>
                    <a:bodyPr/>
                    <a:lstStyle/>
                    <a:p>
                      <a:r>
                        <a:rPr lang="en-US" sz="1600" dirty="0"/>
                        <a:t>Doses</a:t>
                      </a:r>
                    </a:p>
                  </a:txBody>
                  <a:tcPr/>
                </a:tc>
                <a:tc>
                  <a:txBody>
                    <a:bodyPr/>
                    <a:lstStyle/>
                    <a:p>
                      <a:r>
                        <a:rPr lang="en-US" sz="1600" dirty="0"/>
                        <a:t>Price/Dose</a:t>
                      </a:r>
                    </a:p>
                    <a:p>
                      <a:r>
                        <a:rPr lang="en-US" sz="1600" dirty="0"/>
                        <a:t>(in Rs)</a:t>
                      </a:r>
                    </a:p>
                  </a:txBody>
                  <a:tcPr/>
                </a:tc>
                <a:tc>
                  <a:txBody>
                    <a:bodyPr/>
                    <a:lstStyle/>
                    <a:p>
                      <a:r>
                        <a:rPr lang="en-US" sz="1600" dirty="0"/>
                        <a:t>Total Price (in Rs)</a:t>
                      </a:r>
                    </a:p>
                  </a:txBody>
                  <a:tcPr/>
                </a:tc>
                <a:tc>
                  <a:txBody>
                    <a:bodyPr/>
                    <a:lstStyle/>
                    <a:p>
                      <a:r>
                        <a:rPr lang="en-US" sz="1600" dirty="0"/>
                        <a:t>Efficacy (%)</a:t>
                      </a:r>
                    </a:p>
                  </a:txBody>
                  <a:tcPr/>
                </a:tc>
                <a:tc>
                  <a:txBody>
                    <a:bodyPr/>
                    <a:lstStyle/>
                    <a:p>
                      <a:r>
                        <a:rPr lang="en-US" sz="1600" dirty="0"/>
                        <a:t>Country of Origin</a:t>
                      </a:r>
                    </a:p>
                  </a:txBody>
                  <a:tcPr/>
                </a:tc>
                <a:extLst>
                  <a:ext uri="{0D108BD9-81ED-4DB2-BD59-A6C34878D82A}">
                    <a16:rowId xmlns:a16="http://schemas.microsoft.com/office/drawing/2014/main" val="1334263668"/>
                  </a:ext>
                </a:extLst>
              </a:tr>
              <a:tr h="497069">
                <a:tc>
                  <a:txBody>
                    <a:bodyPr/>
                    <a:lstStyle/>
                    <a:p>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mn-lt"/>
                          <a:ea typeface="+mn-ea"/>
                          <a:cs typeface="+mn-cs"/>
                        </a:rPr>
                        <a:t>Pfizer-BioNTech</a:t>
                      </a:r>
                      <a:endParaRPr lang="en-US" sz="1600" b="0" dirty="0"/>
                    </a:p>
                  </a:txBody>
                  <a:tcPr/>
                </a:tc>
                <a:tc>
                  <a:txBody>
                    <a:bodyPr/>
                    <a:lstStyle/>
                    <a:p>
                      <a:r>
                        <a:rPr lang="en-US" sz="1600" dirty="0"/>
                        <a:t>2</a:t>
                      </a:r>
                    </a:p>
                  </a:txBody>
                  <a:tcPr/>
                </a:tc>
                <a:tc>
                  <a:txBody>
                    <a:bodyPr/>
                    <a:lstStyle/>
                    <a:p>
                      <a:r>
                        <a:rPr lang="en-US" sz="1600" dirty="0"/>
                        <a:t>1600</a:t>
                      </a:r>
                    </a:p>
                  </a:txBody>
                  <a:tcPr/>
                </a:tc>
                <a:tc>
                  <a:txBody>
                    <a:bodyPr/>
                    <a:lstStyle/>
                    <a:p>
                      <a:r>
                        <a:rPr lang="en-US" sz="1600" dirty="0"/>
                        <a:t>3200</a:t>
                      </a:r>
                    </a:p>
                  </a:txBody>
                  <a:tcPr/>
                </a:tc>
                <a:tc>
                  <a:txBody>
                    <a:bodyPr/>
                    <a:lstStyle/>
                    <a:p>
                      <a:r>
                        <a:rPr lang="en-US" sz="1600" dirty="0"/>
                        <a:t>95</a:t>
                      </a:r>
                    </a:p>
                  </a:txBody>
                  <a:tcPr/>
                </a:tc>
                <a:tc>
                  <a:txBody>
                    <a:bodyPr/>
                    <a:lstStyle/>
                    <a:p>
                      <a:r>
                        <a:rPr lang="en-US" sz="1600" dirty="0"/>
                        <a:t>USA, Germany</a:t>
                      </a:r>
                    </a:p>
                  </a:txBody>
                  <a:tcPr/>
                </a:tc>
                <a:extLst>
                  <a:ext uri="{0D108BD9-81ED-4DB2-BD59-A6C34878D82A}">
                    <a16:rowId xmlns:a16="http://schemas.microsoft.com/office/drawing/2014/main" val="2966619999"/>
                  </a:ext>
                </a:extLst>
              </a:tr>
              <a:tr h="497069">
                <a:tc>
                  <a:txBody>
                    <a:bodyPr/>
                    <a:lstStyle/>
                    <a:p>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mn-lt"/>
                          <a:ea typeface="+mn-ea"/>
                          <a:cs typeface="+mn-cs"/>
                        </a:rPr>
                        <a:t>Moderna</a:t>
                      </a:r>
                      <a:endParaRPr lang="en-US" sz="1600" dirty="0"/>
                    </a:p>
                  </a:txBody>
                  <a:tcPr/>
                </a:tc>
                <a:tc>
                  <a:txBody>
                    <a:bodyPr/>
                    <a:lstStyle/>
                    <a:p>
                      <a:r>
                        <a:rPr lang="en-US" sz="1600" dirty="0"/>
                        <a:t>2</a:t>
                      </a:r>
                    </a:p>
                  </a:txBody>
                  <a:tcPr/>
                </a:tc>
                <a:tc>
                  <a:txBody>
                    <a:bodyPr/>
                    <a:lstStyle/>
                    <a:p>
                      <a:r>
                        <a:rPr lang="en-US" sz="1600" dirty="0"/>
                        <a:t>2715</a:t>
                      </a:r>
                    </a:p>
                  </a:txBody>
                  <a:tcPr/>
                </a:tc>
                <a:tc>
                  <a:txBody>
                    <a:bodyPr/>
                    <a:lstStyle/>
                    <a:p>
                      <a:r>
                        <a:rPr lang="en-US" sz="1600" dirty="0"/>
                        <a:t>5430</a:t>
                      </a:r>
                    </a:p>
                  </a:txBody>
                  <a:tcPr/>
                </a:tc>
                <a:tc>
                  <a:txBody>
                    <a:bodyPr/>
                    <a:lstStyle/>
                    <a:p>
                      <a:r>
                        <a:rPr lang="en-US" sz="1600" dirty="0"/>
                        <a:t>94.1</a:t>
                      </a:r>
                    </a:p>
                  </a:txBody>
                  <a:tcPr/>
                </a:tc>
                <a:tc>
                  <a:txBody>
                    <a:bodyPr/>
                    <a:lstStyle/>
                    <a:p>
                      <a:r>
                        <a:rPr lang="en-US" sz="1600" dirty="0"/>
                        <a:t>USA</a:t>
                      </a:r>
                    </a:p>
                  </a:txBody>
                  <a:tcPr/>
                </a:tc>
                <a:extLst>
                  <a:ext uri="{0D108BD9-81ED-4DB2-BD59-A6C34878D82A}">
                    <a16:rowId xmlns:a16="http://schemas.microsoft.com/office/drawing/2014/main" val="2134617300"/>
                  </a:ext>
                </a:extLst>
              </a:tr>
              <a:tr h="497069">
                <a:tc>
                  <a:txBody>
                    <a:bodyPr/>
                    <a:lstStyle/>
                    <a:p>
                      <a:r>
                        <a:rPr lang="en-US" sz="16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mn-lt"/>
                          <a:ea typeface="+mn-ea"/>
                          <a:cs typeface="+mn-cs"/>
                        </a:rPr>
                        <a:t>Johnson &amp; Johnson</a:t>
                      </a:r>
                      <a:endParaRPr lang="en-US" sz="1600" dirty="0"/>
                    </a:p>
                  </a:txBody>
                  <a:tcPr/>
                </a:tc>
                <a:tc>
                  <a:txBody>
                    <a:bodyPr/>
                    <a:lstStyle/>
                    <a:p>
                      <a:r>
                        <a:rPr lang="en-US" sz="1600" dirty="0"/>
                        <a:t>1</a:t>
                      </a:r>
                    </a:p>
                  </a:txBody>
                  <a:tcPr/>
                </a:tc>
                <a:tc>
                  <a:txBody>
                    <a:bodyPr/>
                    <a:lstStyle/>
                    <a:p>
                      <a:r>
                        <a:rPr lang="en-US" sz="1600" dirty="0"/>
                        <a:t>735</a:t>
                      </a:r>
                    </a:p>
                  </a:txBody>
                  <a:tcPr/>
                </a:tc>
                <a:tc>
                  <a:txBody>
                    <a:bodyPr/>
                    <a:lstStyle/>
                    <a:p>
                      <a:r>
                        <a:rPr lang="en-US" sz="1600" dirty="0"/>
                        <a:t>735</a:t>
                      </a:r>
                    </a:p>
                  </a:txBody>
                  <a:tcPr/>
                </a:tc>
                <a:tc>
                  <a:txBody>
                    <a:bodyPr/>
                    <a:lstStyle/>
                    <a:p>
                      <a:r>
                        <a:rPr lang="en-US" sz="1600" dirty="0"/>
                        <a:t>66.3</a:t>
                      </a:r>
                    </a:p>
                  </a:txBody>
                  <a:tcPr/>
                </a:tc>
                <a:tc>
                  <a:txBody>
                    <a:bodyPr/>
                    <a:lstStyle/>
                    <a:p>
                      <a:r>
                        <a:rPr lang="en-US" sz="1600" dirty="0"/>
                        <a:t>USA</a:t>
                      </a:r>
                    </a:p>
                  </a:txBody>
                  <a:tcPr/>
                </a:tc>
                <a:extLst>
                  <a:ext uri="{0D108BD9-81ED-4DB2-BD59-A6C34878D82A}">
                    <a16:rowId xmlns:a16="http://schemas.microsoft.com/office/drawing/2014/main" val="4125089502"/>
                  </a:ext>
                </a:extLst>
              </a:tr>
              <a:tr h="497069">
                <a:tc>
                  <a:txBody>
                    <a:bodyPr/>
                    <a:lstStyle/>
                    <a:p>
                      <a:r>
                        <a:rPr lang="en-US" sz="16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err="1">
                          <a:effectLst/>
                          <a:latin typeface="+mn-lt"/>
                          <a:ea typeface="+mn-ea"/>
                          <a:cs typeface="+mn-cs"/>
                        </a:rPr>
                        <a:t>Covishield</a:t>
                      </a:r>
                      <a:endParaRPr lang="en-US" sz="1600" dirty="0"/>
                    </a:p>
                  </a:txBody>
                  <a:tcPr/>
                </a:tc>
                <a:tc>
                  <a:txBody>
                    <a:bodyPr/>
                    <a:lstStyle/>
                    <a:p>
                      <a:r>
                        <a:rPr lang="en-US" sz="1600" dirty="0"/>
                        <a:t>2</a:t>
                      </a:r>
                    </a:p>
                  </a:txBody>
                  <a:tcPr/>
                </a:tc>
                <a:tc>
                  <a:txBody>
                    <a:bodyPr/>
                    <a:lstStyle/>
                    <a:p>
                      <a:r>
                        <a:rPr lang="en-US" sz="1600" dirty="0"/>
                        <a:t>208</a:t>
                      </a:r>
                    </a:p>
                  </a:txBody>
                  <a:tcPr/>
                </a:tc>
                <a:tc>
                  <a:txBody>
                    <a:bodyPr/>
                    <a:lstStyle/>
                    <a:p>
                      <a:r>
                        <a:rPr lang="en-US" sz="1600" dirty="0"/>
                        <a:t>416</a:t>
                      </a:r>
                    </a:p>
                  </a:txBody>
                  <a:tcPr/>
                </a:tc>
                <a:tc>
                  <a:txBody>
                    <a:bodyPr/>
                    <a:lstStyle/>
                    <a:p>
                      <a:r>
                        <a:rPr lang="en-US" sz="1600" dirty="0"/>
                        <a:t>70.4</a:t>
                      </a:r>
                    </a:p>
                  </a:txBody>
                  <a:tcPr/>
                </a:tc>
                <a:tc>
                  <a:txBody>
                    <a:bodyPr/>
                    <a:lstStyle/>
                    <a:p>
                      <a:r>
                        <a:rPr lang="en-US" sz="1600" dirty="0"/>
                        <a:t>India, UK</a:t>
                      </a:r>
                    </a:p>
                  </a:txBody>
                  <a:tcPr/>
                </a:tc>
                <a:extLst>
                  <a:ext uri="{0D108BD9-81ED-4DB2-BD59-A6C34878D82A}">
                    <a16:rowId xmlns:a16="http://schemas.microsoft.com/office/drawing/2014/main" val="3644324146"/>
                  </a:ext>
                </a:extLst>
              </a:tr>
              <a:tr h="497069">
                <a:tc>
                  <a:txBody>
                    <a:bodyPr/>
                    <a:lstStyle/>
                    <a:p>
                      <a:r>
                        <a:rPr lang="en-US" sz="16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effectLst/>
                          <a:latin typeface="+mn-lt"/>
                          <a:ea typeface="+mn-ea"/>
                          <a:cs typeface="+mn-cs"/>
                        </a:rPr>
                        <a:t>AstraZeneca</a:t>
                      </a:r>
                      <a:endParaRPr lang="en-US" sz="1600" dirty="0"/>
                    </a:p>
                  </a:txBody>
                  <a:tcPr/>
                </a:tc>
                <a:tc>
                  <a:txBody>
                    <a:bodyPr/>
                    <a:lstStyle/>
                    <a:p>
                      <a:r>
                        <a:rPr lang="en-US" sz="1600" dirty="0"/>
                        <a:t>2</a:t>
                      </a:r>
                    </a:p>
                  </a:txBody>
                  <a:tcPr/>
                </a:tc>
                <a:tc>
                  <a:txBody>
                    <a:bodyPr/>
                    <a:lstStyle/>
                    <a:p>
                      <a:r>
                        <a:rPr lang="en-US" sz="1600" dirty="0"/>
                        <a:t>410</a:t>
                      </a:r>
                    </a:p>
                  </a:txBody>
                  <a:tcPr/>
                </a:tc>
                <a:tc>
                  <a:txBody>
                    <a:bodyPr/>
                    <a:lstStyle/>
                    <a:p>
                      <a:r>
                        <a:rPr lang="en-US" sz="1600" dirty="0"/>
                        <a:t>820</a:t>
                      </a:r>
                    </a:p>
                  </a:txBody>
                  <a:tcPr/>
                </a:tc>
                <a:tc>
                  <a:txBody>
                    <a:bodyPr/>
                    <a:lstStyle/>
                    <a:p>
                      <a:r>
                        <a:rPr lang="en-US" sz="1600" dirty="0"/>
                        <a:t>70.4</a:t>
                      </a:r>
                    </a:p>
                  </a:txBody>
                  <a:tcPr/>
                </a:tc>
                <a:tc>
                  <a:txBody>
                    <a:bodyPr/>
                    <a:lstStyle/>
                    <a:p>
                      <a:r>
                        <a:rPr lang="en-US" sz="1600" dirty="0"/>
                        <a:t>UK</a:t>
                      </a:r>
                    </a:p>
                  </a:txBody>
                  <a:tcPr/>
                </a:tc>
                <a:extLst>
                  <a:ext uri="{0D108BD9-81ED-4DB2-BD59-A6C34878D82A}">
                    <a16:rowId xmlns:a16="http://schemas.microsoft.com/office/drawing/2014/main" val="1534102133"/>
                  </a:ext>
                </a:extLst>
              </a:tr>
              <a:tr h="587351">
                <a:tc>
                  <a:txBody>
                    <a:bodyPr/>
                    <a:lstStyle/>
                    <a:p>
                      <a:r>
                        <a:rPr lang="en-US" sz="16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err="1">
                          <a:effectLst/>
                          <a:latin typeface="+mn-lt"/>
                          <a:ea typeface="+mn-ea"/>
                          <a:cs typeface="+mn-cs"/>
                        </a:rPr>
                        <a:t>Coronavac</a:t>
                      </a:r>
                      <a:r>
                        <a:rPr lang="en-US" sz="1600" b="0" i="0" dirty="0">
                          <a:effectLst/>
                          <a:latin typeface="+mn-lt"/>
                          <a:ea typeface="+mn-ea"/>
                          <a:cs typeface="+mn-cs"/>
                        </a:rPr>
                        <a:t> (Sinovac)</a:t>
                      </a:r>
                      <a:endParaRPr lang="en-US" sz="1600" dirty="0"/>
                    </a:p>
                  </a:txBody>
                  <a:tcPr/>
                </a:tc>
                <a:tc>
                  <a:txBody>
                    <a:bodyPr/>
                    <a:lstStyle/>
                    <a:p>
                      <a:r>
                        <a:rPr lang="en-US" sz="1600" dirty="0"/>
                        <a:t>2</a:t>
                      </a:r>
                    </a:p>
                  </a:txBody>
                  <a:tcPr/>
                </a:tc>
                <a:tc>
                  <a:txBody>
                    <a:bodyPr/>
                    <a:lstStyle/>
                    <a:p>
                      <a:r>
                        <a:rPr lang="en-US" sz="1600" dirty="0"/>
                        <a:t>1020</a:t>
                      </a:r>
                    </a:p>
                  </a:txBody>
                  <a:tcPr/>
                </a:tc>
                <a:tc>
                  <a:txBody>
                    <a:bodyPr/>
                    <a:lstStyle/>
                    <a:p>
                      <a:r>
                        <a:rPr lang="en-US" sz="1600" dirty="0"/>
                        <a:t>2040</a:t>
                      </a:r>
                    </a:p>
                  </a:txBody>
                  <a:tcPr/>
                </a:tc>
                <a:tc>
                  <a:txBody>
                    <a:bodyPr/>
                    <a:lstStyle/>
                    <a:p>
                      <a:r>
                        <a:rPr lang="en-US" sz="1600" dirty="0"/>
                        <a:t>50.7</a:t>
                      </a:r>
                    </a:p>
                  </a:txBody>
                  <a:tcPr/>
                </a:tc>
                <a:tc>
                  <a:txBody>
                    <a:bodyPr/>
                    <a:lstStyle/>
                    <a:p>
                      <a:r>
                        <a:rPr lang="en-US" sz="1600" dirty="0"/>
                        <a:t>China</a:t>
                      </a:r>
                    </a:p>
                  </a:txBody>
                  <a:tcPr/>
                </a:tc>
                <a:extLst>
                  <a:ext uri="{0D108BD9-81ED-4DB2-BD59-A6C34878D82A}">
                    <a16:rowId xmlns:a16="http://schemas.microsoft.com/office/drawing/2014/main" val="3516189993"/>
                  </a:ext>
                </a:extLst>
              </a:tr>
              <a:tr h="497069">
                <a:tc>
                  <a:txBody>
                    <a:bodyPr/>
                    <a:lstStyle/>
                    <a:p>
                      <a:r>
                        <a:rPr lang="en-US" sz="16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EpiVacCorona</a:t>
                      </a:r>
                    </a:p>
                  </a:txBody>
                  <a:tcPr/>
                </a:tc>
                <a:tc>
                  <a:txBody>
                    <a:bodyPr/>
                    <a:lstStyle/>
                    <a:p>
                      <a:r>
                        <a:rPr lang="en-US" sz="1600" dirty="0"/>
                        <a:t>2</a:t>
                      </a:r>
                    </a:p>
                  </a:txBody>
                  <a:tcPr/>
                </a:tc>
                <a:tc>
                  <a:txBody>
                    <a:bodyPr/>
                    <a:lstStyle/>
                    <a:p>
                      <a:r>
                        <a:rPr lang="en-US" sz="1600" dirty="0"/>
                        <a:t>905</a:t>
                      </a:r>
                    </a:p>
                  </a:txBody>
                  <a:tcPr/>
                </a:tc>
                <a:tc>
                  <a:txBody>
                    <a:bodyPr/>
                    <a:lstStyle/>
                    <a:p>
                      <a:r>
                        <a:rPr lang="en-US" sz="1600" dirty="0"/>
                        <a:t>1810</a:t>
                      </a:r>
                    </a:p>
                  </a:txBody>
                  <a:tcPr/>
                </a:tc>
                <a:tc>
                  <a:txBody>
                    <a:bodyPr/>
                    <a:lstStyle/>
                    <a:p>
                      <a:r>
                        <a:rPr lang="en-US" sz="1600" dirty="0"/>
                        <a:t>_____</a:t>
                      </a:r>
                    </a:p>
                  </a:txBody>
                  <a:tcPr/>
                </a:tc>
                <a:tc>
                  <a:txBody>
                    <a:bodyPr/>
                    <a:lstStyle/>
                    <a:p>
                      <a:r>
                        <a:rPr lang="en-US" sz="1600" dirty="0"/>
                        <a:t>Russia</a:t>
                      </a:r>
                    </a:p>
                  </a:txBody>
                  <a:tcPr/>
                </a:tc>
                <a:extLst>
                  <a:ext uri="{0D108BD9-81ED-4DB2-BD59-A6C34878D82A}">
                    <a16:rowId xmlns:a16="http://schemas.microsoft.com/office/drawing/2014/main" val="4063104088"/>
                  </a:ext>
                </a:extLst>
              </a:tr>
              <a:tr h="497069">
                <a:tc>
                  <a:txBody>
                    <a:bodyPr/>
                    <a:lstStyle/>
                    <a:p>
                      <a:r>
                        <a:rPr lang="en-US" sz="16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CoviVac</a:t>
                      </a:r>
                      <a:endParaRPr lang="en-US" sz="1600" dirty="0"/>
                    </a:p>
                  </a:txBody>
                  <a:tcPr/>
                </a:tc>
                <a:tc>
                  <a:txBody>
                    <a:bodyPr/>
                    <a:lstStyle/>
                    <a:p>
                      <a:r>
                        <a:rPr lang="en-US" sz="1600" dirty="0"/>
                        <a:t>2</a:t>
                      </a:r>
                    </a:p>
                  </a:txBody>
                  <a:tcPr/>
                </a:tc>
                <a:tc>
                  <a:txBody>
                    <a:bodyPr/>
                    <a:lstStyle/>
                    <a:p>
                      <a:r>
                        <a:rPr lang="en-US" sz="1600" dirty="0"/>
                        <a:t>210</a:t>
                      </a:r>
                    </a:p>
                  </a:txBody>
                  <a:tcPr/>
                </a:tc>
                <a:tc>
                  <a:txBody>
                    <a:bodyPr/>
                    <a:lstStyle/>
                    <a:p>
                      <a:r>
                        <a:rPr lang="en-US" sz="1600" dirty="0"/>
                        <a:t>420</a:t>
                      </a:r>
                    </a:p>
                  </a:txBody>
                  <a:tcPr/>
                </a:tc>
                <a:tc>
                  <a:txBody>
                    <a:bodyPr/>
                    <a:lstStyle/>
                    <a:p>
                      <a:r>
                        <a:rPr lang="en-US" sz="1600" dirty="0"/>
                        <a:t>_____</a:t>
                      </a:r>
                    </a:p>
                  </a:txBody>
                  <a:tcPr/>
                </a:tc>
                <a:tc>
                  <a:txBody>
                    <a:bodyPr/>
                    <a:lstStyle/>
                    <a:p>
                      <a:r>
                        <a:rPr lang="en-US" sz="1600" dirty="0"/>
                        <a:t>Russia</a:t>
                      </a:r>
                    </a:p>
                  </a:txBody>
                  <a:tcPr/>
                </a:tc>
                <a:extLst>
                  <a:ext uri="{0D108BD9-81ED-4DB2-BD59-A6C34878D82A}">
                    <a16:rowId xmlns:a16="http://schemas.microsoft.com/office/drawing/2014/main" val="2415024893"/>
                  </a:ext>
                </a:extLst>
              </a:tr>
              <a:tr h="497069">
                <a:tc>
                  <a:txBody>
                    <a:bodyPr/>
                    <a:lstStyle/>
                    <a:p>
                      <a:r>
                        <a:rPr lang="en-US" sz="16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Sputnik V</a:t>
                      </a:r>
                    </a:p>
                  </a:txBody>
                  <a:tcPr/>
                </a:tc>
                <a:tc>
                  <a:txBody>
                    <a:bodyPr/>
                    <a:lstStyle/>
                    <a:p>
                      <a:r>
                        <a:rPr lang="en-US" sz="1600" dirty="0"/>
                        <a:t>2</a:t>
                      </a:r>
                    </a:p>
                  </a:txBody>
                  <a:tcPr/>
                </a:tc>
                <a:tc>
                  <a:txBody>
                    <a:bodyPr/>
                    <a:lstStyle/>
                    <a:p>
                      <a:r>
                        <a:rPr lang="en-US" sz="1600" dirty="0"/>
                        <a:t>995</a:t>
                      </a:r>
                    </a:p>
                  </a:txBody>
                  <a:tcPr/>
                </a:tc>
                <a:tc>
                  <a:txBody>
                    <a:bodyPr/>
                    <a:lstStyle/>
                    <a:p>
                      <a:r>
                        <a:rPr lang="en-US" sz="1600" dirty="0"/>
                        <a:t>1990</a:t>
                      </a:r>
                    </a:p>
                  </a:txBody>
                  <a:tcPr/>
                </a:tc>
                <a:tc>
                  <a:txBody>
                    <a:bodyPr/>
                    <a:lstStyle/>
                    <a:p>
                      <a:r>
                        <a:rPr lang="en-US" sz="1600" dirty="0"/>
                        <a:t>91.6</a:t>
                      </a:r>
                    </a:p>
                  </a:txBody>
                  <a:tcPr/>
                </a:tc>
                <a:tc>
                  <a:txBody>
                    <a:bodyPr/>
                    <a:lstStyle/>
                    <a:p>
                      <a:r>
                        <a:rPr lang="en-US" sz="1600" dirty="0"/>
                        <a:t>Russia</a:t>
                      </a:r>
                    </a:p>
                  </a:txBody>
                  <a:tcPr/>
                </a:tc>
                <a:extLst>
                  <a:ext uri="{0D108BD9-81ED-4DB2-BD59-A6C34878D82A}">
                    <a16:rowId xmlns:a16="http://schemas.microsoft.com/office/drawing/2014/main" val="3652523165"/>
                  </a:ext>
                </a:extLst>
              </a:tr>
              <a:tr h="497069">
                <a:tc>
                  <a:txBody>
                    <a:bodyPr/>
                    <a:lstStyle/>
                    <a:p>
                      <a:r>
                        <a:rPr lang="en-US" sz="16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Covaxin</a:t>
                      </a:r>
                      <a:endParaRPr lang="en-US" sz="1600" dirty="0"/>
                    </a:p>
                  </a:txBody>
                  <a:tcPr/>
                </a:tc>
                <a:tc>
                  <a:txBody>
                    <a:bodyPr/>
                    <a:lstStyle/>
                    <a:p>
                      <a:r>
                        <a:rPr lang="en-US" sz="1600" dirty="0"/>
                        <a:t>2</a:t>
                      </a:r>
                    </a:p>
                  </a:txBody>
                  <a:tcPr/>
                </a:tc>
                <a:tc>
                  <a:txBody>
                    <a:bodyPr/>
                    <a:lstStyle/>
                    <a:p>
                      <a:r>
                        <a:rPr lang="en-US" sz="1600" dirty="0"/>
                        <a:t>206</a:t>
                      </a:r>
                    </a:p>
                  </a:txBody>
                  <a:tcPr/>
                </a:tc>
                <a:tc>
                  <a:txBody>
                    <a:bodyPr/>
                    <a:lstStyle/>
                    <a:p>
                      <a:r>
                        <a:rPr lang="en-US" sz="1600" dirty="0"/>
                        <a:t>412</a:t>
                      </a:r>
                    </a:p>
                  </a:txBody>
                  <a:tcPr/>
                </a:tc>
                <a:tc>
                  <a:txBody>
                    <a:bodyPr/>
                    <a:lstStyle/>
                    <a:p>
                      <a:r>
                        <a:rPr lang="en-US" sz="1600" dirty="0"/>
                        <a:t>78</a:t>
                      </a:r>
                    </a:p>
                  </a:txBody>
                  <a:tcPr/>
                </a:tc>
                <a:tc>
                  <a:txBody>
                    <a:bodyPr/>
                    <a:lstStyle/>
                    <a:p>
                      <a:r>
                        <a:rPr lang="en-US" sz="1600" dirty="0"/>
                        <a:t>India</a:t>
                      </a:r>
                    </a:p>
                  </a:txBody>
                  <a:tcPr/>
                </a:tc>
                <a:extLst>
                  <a:ext uri="{0D108BD9-81ED-4DB2-BD59-A6C34878D82A}">
                    <a16:rowId xmlns:a16="http://schemas.microsoft.com/office/drawing/2014/main" val="85656584"/>
                  </a:ext>
                </a:extLst>
              </a:tr>
            </a:tbl>
          </a:graphicData>
        </a:graphic>
      </p:graphicFrame>
    </p:spTree>
    <p:extLst>
      <p:ext uri="{BB962C8B-B14F-4D97-AF65-F5344CB8AC3E}">
        <p14:creationId xmlns:p14="http://schemas.microsoft.com/office/powerpoint/2010/main" val="2325946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5ACEBA4-3CB2-3328-7774-A09EB2119907}"/>
              </a:ext>
            </a:extLst>
          </p:cNvPr>
          <p:cNvGraphicFramePr>
            <a:graphicFrameLocks noGrp="1"/>
          </p:cNvGraphicFramePr>
          <p:nvPr>
            <p:ph idx="1"/>
            <p:extLst>
              <p:ext uri="{D42A27DB-BD31-4B8C-83A1-F6EECF244321}">
                <p14:modId xmlns:p14="http://schemas.microsoft.com/office/powerpoint/2010/main" val="1681912300"/>
              </p:ext>
            </p:extLst>
          </p:nvPr>
        </p:nvGraphicFramePr>
        <p:xfrm>
          <a:off x="337457" y="653143"/>
          <a:ext cx="8077199" cy="55517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289217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94F1C04B-8E39-8878-26B0-40C5CA8C4359}"/>
              </a:ext>
            </a:extLst>
          </p:cNvPr>
          <p:cNvGraphicFramePr>
            <a:graphicFrameLocks noGrp="1"/>
          </p:cNvGraphicFramePr>
          <p:nvPr>
            <p:ph idx="1"/>
            <p:extLst>
              <p:ext uri="{D42A27DB-BD31-4B8C-83A1-F6EECF244321}">
                <p14:modId xmlns:p14="http://schemas.microsoft.com/office/powerpoint/2010/main" val="514604318"/>
              </p:ext>
            </p:extLst>
          </p:nvPr>
        </p:nvGraphicFramePr>
        <p:xfrm>
          <a:off x="707571" y="533401"/>
          <a:ext cx="7708220" cy="58238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723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033BB76-7E45-2584-7B98-EE452C3D5C41}"/>
              </a:ext>
            </a:extLst>
          </p:cNvPr>
          <p:cNvSpPr>
            <a:spLocks noGrp="1"/>
          </p:cNvSpPr>
          <p:nvPr>
            <p:ph type="dt" sz="half" idx="10"/>
          </p:nvPr>
        </p:nvSpPr>
        <p:spPr/>
        <p:txBody>
          <a:bodyPr/>
          <a:lstStyle/>
          <a:p>
            <a:fld id="{F34DEE59-3188-4D5C-ACCB-47ABB1B737F2}" type="datetime1">
              <a:rPr lang="en-US" smtClean="0"/>
              <a:t>6/18/2023</a:t>
            </a:fld>
            <a:endParaRPr lang="en-US"/>
          </a:p>
        </p:txBody>
      </p:sp>
      <p:sp>
        <p:nvSpPr>
          <p:cNvPr id="5" name="Footer Placeholder 4">
            <a:extLst>
              <a:ext uri="{FF2B5EF4-FFF2-40B4-BE49-F238E27FC236}">
                <a16:creationId xmlns:a16="http://schemas.microsoft.com/office/drawing/2014/main" id="{1EB85881-8E12-23C8-B6AB-ACD4C2C5A269}"/>
              </a:ext>
            </a:extLst>
          </p:cNvPr>
          <p:cNvSpPr>
            <a:spLocks noGrp="1"/>
          </p:cNvSpPr>
          <p:nvPr>
            <p:ph type="ftr" sz="quarter" idx="11"/>
          </p:nvPr>
        </p:nvSpPr>
        <p:spPr/>
        <p:txBody>
          <a:bodyPr/>
          <a:lstStyle/>
          <a:p>
            <a:r>
              <a:rPr lang="en-IN"/>
              <a:t>ECE 3009 NEURAL NETWORKS  AND FUZZY CONTROL</a:t>
            </a:r>
            <a:endParaRPr lang="en-US"/>
          </a:p>
        </p:txBody>
      </p:sp>
      <p:sp>
        <p:nvSpPr>
          <p:cNvPr id="7" name="Flowchart: Terminator 6">
            <a:extLst>
              <a:ext uri="{FF2B5EF4-FFF2-40B4-BE49-F238E27FC236}">
                <a16:creationId xmlns:a16="http://schemas.microsoft.com/office/drawing/2014/main" id="{35C9B317-59A5-5562-4E1D-BF9060662A29}"/>
              </a:ext>
            </a:extLst>
          </p:cNvPr>
          <p:cNvSpPr/>
          <p:nvPr/>
        </p:nvSpPr>
        <p:spPr>
          <a:xfrm>
            <a:off x="0" y="-66675"/>
            <a:ext cx="9144000" cy="6457950"/>
          </a:xfrm>
          <a:prstGeom prst="flowChartTerminator">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US" sz="8800" b="1" dirty="0">
                <a:ln w="6600">
                  <a:solidFill>
                    <a:schemeClr val="accent2"/>
                  </a:solidFill>
                  <a:prstDash val="solid"/>
                </a:ln>
                <a:solidFill>
                  <a:srgbClr val="FFFFFF"/>
                </a:solidFill>
                <a:effectLst>
                  <a:outerShdw dist="38100" dir="2700000" algn="tl" rotWithShape="0">
                    <a:schemeClr val="accent2"/>
                  </a:outerShdw>
                  <a:reflection blurRad="6350" stA="50000" endA="300" endPos="50000" dist="29997" dir="5400000" sy="-100000" algn="bl" rotWithShape="0"/>
                </a:effectLst>
                <a:latin typeface="Copperplate Gothic Bold" panose="020E0705020206020404" pitchFamily="34" charset="0"/>
              </a:rPr>
              <a:t>Side Effects</a:t>
            </a:r>
          </a:p>
        </p:txBody>
      </p:sp>
    </p:spTree>
    <p:extLst>
      <p:ext uri="{BB962C8B-B14F-4D97-AF65-F5344CB8AC3E}">
        <p14:creationId xmlns:p14="http://schemas.microsoft.com/office/powerpoint/2010/main" val="261390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rPr>
              <a:t>Pfizer-BioNTech</a:t>
            </a: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906439" cy="5427171"/>
          </a:xfrm>
        </p:spPr>
        <p:txBody>
          <a:bodyPr>
            <a:normAutofit/>
          </a:bodyPr>
          <a:lstStyle/>
          <a:p>
            <a:pPr>
              <a:buFont typeface="Wingdings" panose="05000000000000000000" pitchFamily="2" charset="2"/>
              <a:buChar char="v"/>
            </a:pPr>
            <a:r>
              <a:rPr lang="en-US" sz="1400" b="1" i="0" dirty="0">
                <a:effectLst/>
                <a:latin typeface="Times New Roman" panose="02020603050405020304" pitchFamily="18" charset="0"/>
                <a:cs typeface="Times New Roman" panose="02020603050405020304" pitchFamily="18" charset="0"/>
              </a:rPr>
              <a:t>Injection Site Reactions: </a:t>
            </a:r>
            <a:r>
              <a:rPr lang="en-US" sz="1400" b="0" i="0" dirty="0">
                <a:effectLst/>
                <a:latin typeface="Times New Roman" panose="02020603050405020304" pitchFamily="18" charset="0"/>
                <a:cs typeface="Times New Roman" panose="02020603050405020304" pitchFamily="18" charset="0"/>
              </a:rPr>
              <a:t>It is common to experience pain, redness, or swelling at the injection site. This reaction usually subsides within a few days and is considered a normal response to the vaccine.</a:t>
            </a:r>
          </a:p>
          <a:p>
            <a:pPr>
              <a:buFont typeface="Wingdings" panose="05000000000000000000" pitchFamily="2" charset="2"/>
              <a:buChar char="v"/>
            </a:pPr>
            <a:r>
              <a:rPr lang="en-US" sz="1400" b="1" i="0" dirty="0">
                <a:effectLst/>
                <a:latin typeface="Times New Roman" panose="02020603050405020304" pitchFamily="18" charset="0"/>
                <a:cs typeface="Times New Roman" panose="02020603050405020304" pitchFamily="18" charset="0"/>
              </a:rPr>
              <a:t>Fatigue: </a:t>
            </a:r>
            <a:r>
              <a:rPr lang="en-US" sz="1400" b="0" i="0" dirty="0">
                <a:effectLst/>
                <a:latin typeface="Times New Roman" panose="02020603050405020304" pitchFamily="18" charset="0"/>
                <a:cs typeface="Times New Roman" panose="02020603050405020304" pitchFamily="18" charset="0"/>
              </a:rPr>
              <a:t>Some individuals have reported feeling tired or experiencing fatigue after receiving the Pfizer vaccine. This is typically a temporary side effect and should resolve within a few days.</a:t>
            </a:r>
          </a:p>
          <a:p>
            <a:pPr>
              <a:buFont typeface="Wingdings" panose="05000000000000000000" pitchFamily="2" charset="2"/>
              <a:buChar char="v"/>
            </a:pPr>
            <a:r>
              <a:rPr lang="en-US" sz="1400" b="1" i="0" dirty="0">
                <a:effectLst/>
                <a:latin typeface="Times New Roman" panose="02020603050405020304" pitchFamily="18" charset="0"/>
                <a:cs typeface="Times New Roman" panose="02020603050405020304" pitchFamily="18" charset="0"/>
              </a:rPr>
              <a:t>Headache: </a:t>
            </a:r>
            <a:r>
              <a:rPr lang="en-US" sz="1400" b="0" i="0" dirty="0">
                <a:effectLst/>
                <a:latin typeface="Times New Roman" panose="02020603050405020304" pitchFamily="18" charset="0"/>
                <a:cs typeface="Times New Roman" panose="02020603050405020304" pitchFamily="18" charset="0"/>
              </a:rPr>
              <a:t>Headaches have been reported as a side effect of the Pfizer vaccine. While most headaches are mild and short-lived, some individuals may experience more intense or prolonged headaches.</a:t>
            </a:r>
          </a:p>
          <a:p>
            <a:pPr>
              <a:buFont typeface="Wingdings" panose="05000000000000000000" pitchFamily="2" charset="2"/>
              <a:buChar char="v"/>
            </a:pPr>
            <a:r>
              <a:rPr lang="en-US" sz="1400" b="0" i="0" dirty="0">
                <a:effectLst/>
                <a:latin typeface="Times New Roman" panose="02020603050405020304" pitchFamily="18" charset="0"/>
                <a:cs typeface="Times New Roman" panose="02020603050405020304" pitchFamily="18" charset="0"/>
              </a:rPr>
              <a:t>Muscle Pain: Muscle pain or myalgia has been observed in some individuals who received the Pfizer vaccine. This discomfort is generally mild and tends to resolve within a few days.</a:t>
            </a:r>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a:extLst>
              <a:ext uri="{28A0092B-C50C-407E-A947-70E740481C1C}">
                <a14:useLocalDpi xmlns:a14="http://schemas.microsoft.com/office/drawing/2010/main" val="0"/>
              </a:ext>
            </a:extLst>
          </a:blip>
          <a:srcRect l="1390" r="1390"/>
          <a:stretch/>
        </p:blipFill>
        <p:spPr>
          <a:xfrm>
            <a:off x="4762500" y="1228726"/>
            <a:ext cx="3826328" cy="4392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721968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Moderna</a:t>
            </a:r>
            <a:endPar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62500" lnSpcReduction="20000"/>
          </a:bodyPr>
          <a:lstStyle/>
          <a:p>
            <a:pPr>
              <a:buFont typeface="Wingdings" panose="05000000000000000000" pitchFamily="2" charset="2"/>
              <a:buChar char="v"/>
            </a:pPr>
            <a:r>
              <a:rPr lang="en-US" dirty="0"/>
              <a:t>Lymphadenopathy: Lymphadenopathy is the medical term for lymph node swelling. Some people who received the Moderna vaccination have complained of transient lymph node swelling, especially in the arm where the vaccine was given. Usually, this adverse effect goes away on its own in a few days.</a:t>
            </a:r>
          </a:p>
          <a:p>
            <a:pPr>
              <a:buFont typeface="Wingdings" panose="05000000000000000000" pitchFamily="2" charset="2"/>
              <a:buChar char="v"/>
            </a:pPr>
            <a:r>
              <a:rPr lang="en-US" dirty="0"/>
              <a:t>Vomiting and Nausea: Although it is rare, some people have mentioned feeling sick after receiving the Moderna vaccine. Typically, these symptoms are minor and go away on their own.</a:t>
            </a:r>
          </a:p>
          <a:p>
            <a:pPr>
              <a:buFont typeface="Wingdings" panose="05000000000000000000" pitchFamily="2" charset="2"/>
              <a:buChar char="v"/>
            </a:pPr>
            <a:r>
              <a:rPr lang="en-US" dirty="0"/>
              <a:t>Allergic Reactions: Although they are uncommon, allergic reactions to vaccines, including the Moderna vaccine, are possible. Hives, itchiness, breathing issues, and swelling of the face, lips, tongue, or throat are possible side effects for some people. If an allergic response happens, you should get medical help right away.</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a:extLst>
              <a:ext uri="{28A0092B-C50C-407E-A947-70E740481C1C}">
                <a14:useLocalDpi xmlns:a14="http://schemas.microsoft.com/office/drawing/2010/main" val="0"/>
              </a:ext>
            </a:extLst>
          </a:blip>
          <a:srcRect t="4145" b="4145"/>
          <a:stretch/>
        </p:blipFill>
        <p:spPr>
          <a:xfrm>
            <a:off x="4872888" y="1133476"/>
            <a:ext cx="3715939" cy="4487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79359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rPr>
              <a:t>Johnson &amp; Johnson</a:t>
            </a: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4670736" y="1096241"/>
            <a:ext cx="3906439" cy="5166070"/>
          </a:xfrm>
        </p:spPr>
        <p:txBody>
          <a:bodyPr>
            <a:normAutofit fontScale="92500"/>
          </a:bodyPr>
          <a:lstStyle/>
          <a:p>
            <a:pPr algn="just">
              <a:buFont typeface="Wingdings" panose="05000000000000000000" pitchFamily="2" charset="2"/>
              <a:buChar char="v"/>
            </a:pPr>
            <a:r>
              <a:rPr lang="en-US" sz="1400" b="0" i="0" dirty="0">
                <a:effectLst/>
                <a:latin typeface="-apple-system"/>
              </a:rPr>
              <a:t>Blood Clots: In rare cases, individuals who received the Johnson &amp; Johnson vaccine have developed blood clots, particularly in combination with low levels of platelets. These blood clotting events are extremely rare but have been observed primarily in women under the age of 50. It is important to be aware of the signs and symptoms of blood clots, such as severe headache, abdominal pain, leg pain, or shortness of breath, and seek immediate medical attention if any such symptoms occur.</a:t>
            </a:r>
          </a:p>
          <a:p>
            <a:pPr algn="just">
              <a:buFont typeface="Wingdings" panose="05000000000000000000" pitchFamily="2" charset="2"/>
              <a:buChar char="v"/>
            </a:pPr>
            <a:r>
              <a:rPr lang="en-US" sz="1400" b="0" i="0" dirty="0">
                <a:effectLst/>
                <a:latin typeface="-apple-system"/>
              </a:rPr>
              <a:t>Fatigue and Body Aches: Some individuals have reported experiencing fatigue and body aches after receiving the Johnson &amp; Johnson vaccine. These symptoms are typically mild and temporary, resolving within a few days.</a:t>
            </a:r>
          </a:p>
          <a:p>
            <a:pPr algn="just">
              <a:buFont typeface="Wingdings" panose="05000000000000000000" pitchFamily="2" charset="2"/>
              <a:buChar char="v"/>
            </a:pPr>
            <a:r>
              <a:rPr lang="en-US" sz="1400" b="0" i="0" dirty="0">
                <a:effectLst/>
                <a:latin typeface="-apple-system"/>
              </a:rPr>
              <a:t>Injection Site Reactions: Similar to other vaccines, pain, redness, or swelling at the injection site can occur with the Johnson &amp; Johnson vaccine. These local reactions are usually mild and resolve on their own within a few days</a:t>
            </a:r>
            <a:endParaRPr lang="en-IN" sz="1400"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a:extLst>
              <a:ext uri="{28A0092B-C50C-407E-A947-70E740481C1C}">
                <a14:useLocalDpi xmlns:a14="http://schemas.microsoft.com/office/drawing/2010/main" val="0"/>
              </a:ext>
            </a:extLst>
          </a:blip>
          <a:srcRect t="4145" b="4145"/>
          <a:stretch/>
        </p:blipFill>
        <p:spPr>
          <a:xfrm>
            <a:off x="723900" y="1446642"/>
            <a:ext cx="4016828" cy="4182978"/>
          </a:xfrm>
          <a:prstGeom prst="rect">
            <a:avLst/>
          </a:prstGeom>
          <a:effectLst>
            <a:softEdge rad="317500"/>
          </a:effectLst>
        </p:spPr>
      </p:pic>
    </p:spTree>
    <p:extLst>
      <p:ext uri="{BB962C8B-B14F-4D97-AF65-F5344CB8AC3E}">
        <p14:creationId xmlns:p14="http://schemas.microsoft.com/office/powerpoint/2010/main" val="59364312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5224BE-4007-1D02-EA85-131F87EBB7B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2897" t="14088" r="11964"/>
          <a:stretch/>
        </p:blipFill>
        <p:spPr>
          <a:xfrm>
            <a:off x="856060" y="1686560"/>
            <a:ext cx="7106244" cy="4246880"/>
          </a:xfrm>
          <a:prstGeom prst="rect">
            <a:avLst/>
          </a:prstGeom>
          <a:effectLst>
            <a:softEdge rad="635000"/>
          </a:effectLst>
        </p:spPr>
      </p:pic>
      <p:sp>
        <p:nvSpPr>
          <p:cNvPr id="2" name="Title 1"/>
          <p:cNvSpPr>
            <a:spLocks noGrp="1"/>
          </p:cNvSpPr>
          <p:nvPr>
            <p:ph type="title"/>
          </p:nvPr>
        </p:nvSpPr>
        <p:spPr>
          <a:xfrm>
            <a:off x="856060" y="618518"/>
            <a:ext cx="7429499" cy="1467386"/>
          </a:xfrm>
        </p:spPr>
        <p:txBody>
          <a:bodyPr>
            <a:normAutofit/>
          </a:bodyPr>
          <a:lstStyle/>
          <a:p>
            <a:r>
              <a:rPr lang="en-IN" sz="4800" b="1" cap="none" dirty="0">
                <a:ln w="6600">
                  <a:solidFill>
                    <a:schemeClr val="accent2"/>
                  </a:solidFill>
                  <a:prstDash val="solid"/>
                </a:ln>
                <a:solidFill>
                  <a:schemeClr val="accent6">
                    <a:lumMod val="50000"/>
                  </a:schemeClr>
                </a:solidFill>
                <a:effectLst>
                  <a:outerShdw dist="38100" dir="2700000" algn="tl" rotWithShape="0">
                    <a:schemeClr val="accent2"/>
                  </a:outerShdw>
                  <a:reflection blurRad="6350" stA="50000" endA="300" endPos="50000" dist="29997" dir="5400000" sy="-100000" algn="bl" rotWithShape="0"/>
                </a:effectLst>
                <a:latin typeface="Gill Sans Ultra Bold Condensed" panose="020B0A06020104020203" pitchFamily="34" charset="0"/>
              </a:rPr>
              <a:t>OBJECTIVES/MOTIVATION:</a:t>
            </a:r>
            <a:r>
              <a:rPr lang="en-IN" sz="4800" dirty="0">
                <a:latin typeface="Garamond" panose="02020404030301010803" pitchFamily="18" charset="0"/>
              </a:rPr>
              <a:t>	</a:t>
            </a:r>
          </a:p>
        </p:txBody>
      </p:sp>
      <p:sp>
        <p:nvSpPr>
          <p:cNvPr id="3" name="Content Placeholder 2"/>
          <p:cNvSpPr>
            <a:spLocks noGrp="1"/>
          </p:cNvSpPr>
          <p:nvPr>
            <p:ph idx="1"/>
          </p:nvPr>
        </p:nvSpPr>
        <p:spPr>
          <a:xfrm>
            <a:off x="856062" y="2085904"/>
            <a:ext cx="7106242" cy="3419545"/>
          </a:xfrm>
        </p:spPr>
        <p:txBody>
          <a:bodyPr vert="horz" lIns="91440" tIns="45720" rIns="91440" bIns="45720" rtlCol="0" anchor="t">
            <a:noAutofit/>
          </a:bodyPr>
          <a:lstStyle/>
          <a:p>
            <a:pPr>
              <a:buFont typeface="Wingdings" panose="05000000000000000000" pitchFamily="2" charset="2"/>
              <a:buChar char="Ø"/>
            </a:pPr>
            <a:r>
              <a:rPr lang="en-US" sz="1800" b="1" i="1" dirty="0">
                <a:latin typeface="Times New Roman" panose="02020603050405020304" pitchFamily="18" charset="0"/>
                <a:cs typeface="Times New Roman" panose="02020603050405020304" pitchFamily="18" charset="0"/>
              </a:rPr>
              <a:t>To find a potent vaccine with respect to the cured rate, cost and side effects.</a:t>
            </a:r>
          </a:p>
          <a:p>
            <a:pPr>
              <a:buFont typeface="Wingdings" panose="05000000000000000000" pitchFamily="2" charset="2"/>
              <a:buChar char="Ø"/>
            </a:pPr>
            <a:r>
              <a:rPr lang="en-US" sz="1800" b="1" i="1" dirty="0">
                <a:effectLst/>
                <a:latin typeface="Times New Roman" panose="02020603050405020304" pitchFamily="18" charset="0"/>
                <a:cs typeface="Times New Roman" panose="02020603050405020304" pitchFamily="18" charset="0"/>
              </a:rPr>
              <a:t>To explore the factors that influence the effectiveness and safety of COVID-19 vaccines across the top 10 afflicted countries and their populations.</a:t>
            </a:r>
            <a:endParaRPr lang="en-US" sz="1800" b="1" i="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i="1" dirty="0">
                <a:effectLst/>
                <a:latin typeface="Times New Roman" panose="02020603050405020304" pitchFamily="18" charset="0"/>
                <a:cs typeface="Times New Roman" panose="02020603050405020304" pitchFamily="18" charset="0"/>
              </a:rPr>
              <a:t>To identify the gaps and limitations in the current data and methods for COVID-19 vaccine analysis.</a:t>
            </a:r>
          </a:p>
          <a:p>
            <a:pPr>
              <a:buFont typeface="Wingdings" panose="05000000000000000000" pitchFamily="2" charset="2"/>
              <a:buChar char="Ø"/>
            </a:pPr>
            <a:r>
              <a:rPr lang="en-US" sz="1800" b="1" i="1" dirty="0">
                <a:effectLst/>
                <a:latin typeface="Times New Roman" panose="02020603050405020304" pitchFamily="18" charset="0"/>
                <a:cs typeface="Times New Roman" panose="02020603050405020304" pitchFamily="18" charset="0"/>
              </a:rPr>
              <a:t>To demonstrate the use of R as a powerful tool for data manipulation, visualization, and statistical modeling.</a:t>
            </a:r>
            <a:br>
              <a:rPr lang="en-US" sz="1800" b="1" i="0" dirty="0">
                <a:solidFill>
                  <a:srgbClr val="111111"/>
                </a:solidFill>
                <a:effectLst/>
                <a:latin typeface="-apple-system"/>
              </a:rPr>
            </a:br>
            <a:endParaRPr lang="en-IN" sz="1800" dirty="0"/>
          </a:p>
        </p:txBody>
      </p:sp>
      <p:sp>
        <p:nvSpPr>
          <p:cNvPr id="5" name="Footer Placeholder 4"/>
          <p:cNvSpPr>
            <a:spLocks noGrp="1"/>
          </p:cNvSpPr>
          <p:nvPr>
            <p:ph type="ftr" sz="quarter" idx="11"/>
          </p:nvPr>
        </p:nvSpPr>
        <p:spPr>
          <a:xfrm>
            <a:off x="2819400" y="6356350"/>
            <a:ext cx="3200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B2050A64-8211-F3C7-53A5-AF7D56C62D65}"/>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542835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normAutofit/>
          </a:bodyPr>
          <a:lstStyle/>
          <a:p>
            <a:pPr algn="ctr"/>
            <a:r>
              <a:rPr lang="en-IN" b="1" cap="none" dirty="0" err="1">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rPr>
              <a:t>Covishield</a:t>
            </a:r>
            <a:endPar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62500" lnSpcReduction="20000"/>
          </a:bodyPr>
          <a:lstStyle/>
          <a:p>
            <a:pPr>
              <a:buFont typeface="Wingdings" panose="05000000000000000000" pitchFamily="2" charset="2"/>
              <a:buChar char="v"/>
            </a:pPr>
            <a:r>
              <a:rPr lang="en-US" b="0" i="0" dirty="0">
                <a:effectLst/>
                <a:latin typeface="-apple-system"/>
              </a:rPr>
              <a:t>Injection Site Reactions: It is common to experience pain, redness, or swelling at the injection site with </a:t>
            </a:r>
            <a:r>
              <a:rPr lang="en-US" b="0" i="0" dirty="0" err="1">
                <a:effectLst/>
                <a:latin typeface="-apple-system"/>
              </a:rPr>
              <a:t>Covishield</a:t>
            </a:r>
            <a:r>
              <a:rPr lang="en-US" b="0" i="0" dirty="0">
                <a:effectLst/>
                <a:latin typeface="-apple-system"/>
              </a:rPr>
              <a:t>. This reaction is typically mild and temporary, resolving within a few days.</a:t>
            </a:r>
          </a:p>
          <a:p>
            <a:pPr>
              <a:buFont typeface="Wingdings" panose="05000000000000000000" pitchFamily="2" charset="2"/>
              <a:buChar char="v"/>
            </a:pPr>
            <a:r>
              <a:rPr lang="en-US" b="0" i="0" dirty="0">
                <a:effectLst/>
                <a:latin typeface="-apple-system"/>
              </a:rPr>
              <a:t>Flu-like Symptoms: Some individuals may experience flu-like symptoms after receiving the </a:t>
            </a:r>
            <a:r>
              <a:rPr lang="en-US" b="0" i="0" dirty="0" err="1">
                <a:effectLst/>
                <a:latin typeface="-apple-system"/>
              </a:rPr>
              <a:t>Covishield</a:t>
            </a:r>
            <a:r>
              <a:rPr lang="en-US" b="0" i="0" dirty="0">
                <a:effectLst/>
                <a:latin typeface="-apple-system"/>
              </a:rPr>
              <a:t> vaccine. These symptoms can include fever, headache, fatigue, muscle or joint pain, and general malaise. Most people find these symptoms to be mild and self-limiting.</a:t>
            </a:r>
          </a:p>
          <a:p>
            <a:pPr>
              <a:buFont typeface="Wingdings" panose="05000000000000000000" pitchFamily="2" charset="2"/>
              <a:buChar char="v"/>
            </a:pPr>
            <a:r>
              <a:rPr lang="en-US" b="0" i="0" dirty="0">
                <a:effectLst/>
                <a:latin typeface="-apple-system"/>
              </a:rPr>
              <a:t>Allergic Reactions: While rare, allergic reactions to the </a:t>
            </a:r>
            <a:r>
              <a:rPr lang="en-US" b="0" i="0" dirty="0" err="1">
                <a:effectLst/>
                <a:latin typeface="-apple-system"/>
              </a:rPr>
              <a:t>Covishield</a:t>
            </a:r>
            <a:r>
              <a:rPr lang="en-US" b="0" i="0" dirty="0">
                <a:effectLst/>
                <a:latin typeface="-apple-system"/>
              </a:rPr>
              <a:t> vaccine can occur. Symptoms may include hives, itching, swelling of the face or throat, difficulty breathing, or a rapid heartbeat. If any signs of an allergic reaction are noticed, immediate medical attention should be sought.</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a:extLst>
              <a:ext uri="{28A0092B-C50C-407E-A947-70E740481C1C}">
                <a14:useLocalDpi xmlns:a14="http://schemas.microsoft.com/office/drawing/2010/main" val="0"/>
              </a:ext>
            </a:extLst>
          </a:blip>
          <a:srcRect t="4145" b="4145"/>
          <a:stretch/>
        </p:blipFill>
        <p:spPr>
          <a:xfrm>
            <a:off x="4572000" y="1143000"/>
            <a:ext cx="4016828" cy="4478253"/>
          </a:xfrm>
          <a:prstGeom prst="rect">
            <a:avLst/>
          </a:prstGeom>
          <a:effectLst>
            <a:softEdge rad="317500"/>
          </a:effectLst>
        </p:spPr>
      </p:pic>
    </p:spTree>
    <p:extLst>
      <p:ext uri="{BB962C8B-B14F-4D97-AF65-F5344CB8AC3E}">
        <p14:creationId xmlns:p14="http://schemas.microsoft.com/office/powerpoint/2010/main" val="109878725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normAutofit/>
          </a:bodyPr>
          <a:lstStyle/>
          <a:p>
            <a:pPr algn="ctr"/>
            <a:r>
              <a:rPr lang="en-IN" b="1" cap="none" dirty="0" err="1">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rPr>
              <a:t>Covaxin</a:t>
            </a:r>
            <a:endPar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4743708" y="1260138"/>
            <a:ext cx="3715939" cy="4731846"/>
          </a:xfrm>
        </p:spPr>
        <p:txBody>
          <a:bodyPr>
            <a:normAutofit fontScale="62500" lnSpcReduction="20000"/>
          </a:bodyPr>
          <a:lstStyle/>
          <a:p>
            <a:pPr>
              <a:buFont typeface="Wingdings" panose="05000000000000000000" pitchFamily="2" charset="2"/>
              <a:buChar char="v"/>
            </a:pPr>
            <a:r>
              <a:rPr lang="en-US" b="0" i="0" dirty="0">
                <a:effectLst/>
                <a:latin typeface="-apple-system"/>
              </a:rPr>
              <a:t>Injection Site Reactions: Pain, redness, or swelling at the injection site are common side effects of </a:t>
            </a:r>
            <a:r>
              <a:rPr lang="en-US" b="0" i="0" dirty="0" err="1">
                <a:effectLst/>
                <a:latin typeface="-apple-system"/>
              </a:rPr>
              <a:t>Covaxin</a:t>
            </a:r>
            <a:r>
              <a:rPr lang="en-US" b="0" i="0" dirty="0">
                <a:effectLst/>
                <a:latin typeface="-apple-system"/>
              </a:rPr>
              <a:t>. These reactions are generally mild and temporary, resolving within a few days.</a:t>
            </a:r>
          </a:p>
          <a:p>
            <a:pPr>
              <a:buFont typeface="Wingdings" panose="05000000000000000000" pitchFamily="2" charset="2"/>
              <a:buChar char="v"/>
            </a:pPr>
            <a:r>
              <a:rPr lang="en-US" b="0" i="0" dirty="0">
                <a:effectLst/>
                <a:latin typeface="-apple-system"/>
              </a:rPr>
              <a:t>Fatigue and Malaise: Some individuals have reported experiencing fatigue, tiredness, or a general feeling of malaise after receiving the </a:t>
            </a:r>
            <a:r>
              <a:rPr lang="en-US" b="0" i="0" dirty="0" err="1">
                <a:effectLst/>
                <a:latin typeface="-apple-system"/>
              </a:rPr>
              <a:t>Covaxin</a:t>
            </a:r>
            <a:r>
              <a:rPr lang="en-US" b="0" i="0" dirty="0">
                <a:effectLst/>
                <a:latin typeface="-apple-system"/>
              </a:rPr>
              <a:t> vaccine. These symptoms are usually mild and transient, improving within a short period.</a:t>
            </a:r>
          </a:p>
          <a:p>
            <a:pPr>
              <a:buFont typeface="Wingdings" panose="05000000000000000000" pitchFamily="2" charset="2"/>
              <a:buChar char="v"/>
            </a:pPr>
            <a:r>
              <a:rPr lang="en-US" b="0" i="0" dirty="0">
                <a:effectLst/>
                <a:latin typeface="-apple-system"/>
              </a:rPr>
              <a:t>Headache and Body Aches: Headaches and body aches have been reported as potential side effects of </a:t>
            </a:r>
            <a:r>
              <a:rPr lang="en-US" b="0" i="0" dirty="0" err="1">
                <a:effectLst/>
                <a:latin typeface="-apple-system"/>
              </a:rPr>
              <a:t>Covaxin</a:t>
            </a:r>
            <a:r>
              <a:rPr lang="en-US" b="0" i="0" dirty="0">
                <a:effectLst/>
                <a:latin typeface="-apple-system"/>
              </a:rPr>
              <a:t>. These symptoms are typically mild and short-lived, resolving on their own without complications.</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cstate="print">
            <a:extLst>
              <a:ext uri="{28A0092B-C50C-407E-A947-70E740481C1C}">
                <a14:useLocalDpi xmlns:a14="http://schemas.microsoft.com/office/drawing/2010/main" val="0"/>
              </a:ext>
            </a:extLst>
          </a:blip>
          <a:srcRect t="4145" b="4145"/>
          <a:stretch/>
        </p:blipFill>
        <p:spPr>
          <a:xfrm>
            <a:off x="1231380" y="1508269"/>
            <a:ext cx="3340620" cy="3841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436611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AstraZeneca </a:t>
            </a: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55000" lnSpcReduction="20000"/>
          </a:bodyPr>
          <a:lstStyle/>
          <a:p>
            <a:pPr>
              <a:buFont typeface="Wingdings" panose="05000000000000000000" pitchFamily="2" charset="2"/>
              <a:buChar char="v"/>
            </a:pPr>
            <a:r>
              <a:rPr lang="en-US" b="0" i="0" dirty="0">
                <a:effectLst/>
                <a:latin typeface="-apple-system"/>
              </a:rPr>
              <a:t>Thrombosis with Thrombocytopenia Syndrome (TTS): A rare but serious side effect that has been associated with the AstraZeneca vaccine is thrombosis with thrombocytopenia syndrome (TTS). It involves the formation of blood clots in combination with low platelet levels. While extremely rare, cases of TTS have been reported, primarily in women under the age of 50. Immediate medical attention should be sought if symptoms such as severe headache, abdominal pain, leg pain, or shortness of breath occur.</a:t>
            </a:r>
          </a:p>
          <a:p>
            <a:pPr>
              <a:buFont typeface="Wingdings" panose="05000000000000000000" pitchFamily="2" charset="2"/>
              <a:buChar char="v"/>
            </a:pPr>
            <a:r>
              <a:rPr lang="en-US" b="0" i="0" dirty="0">
                <a:effectLst/>
                <a:latin typeface="-apple-system"/>
              </a:rPr>
              <a:t>Gastrointestinal Symptoms: Some individuals who received the AstraZeneca vaccine have reported experiencing gastrointestinal symptoms. These can include nausea, vomiting, diarrhea, or abdominal pain. While typically mild and temporary, it is important to monitor and consult a healthcare professional if symptoms persist or worsen.</a:t>
            </a:r>
          </a:p>
          <a:p>
            <a:pPr>
              <a:buFont typeface="Wingdings" panose="05000000000000000000" pitchFamily="2" charset="2"/>
              <a:buChar char="v"/>
            </a:pPr>
            <a:r>
              <a:rPr lang="en-US" b="0" i="0" dirty="0">
                <a:effectLst/>
                <a:latin typeface="-apple-system"/>
              </a:rPr>
              <a:t>Flu-like Symptoms: As with many vaccines, flu-like symptoms may occur after receiving the AstraZeneca vaccine. These symptoms can include fever, fatigue, muscle aches, headache, and general malaise. Most individuals find these symptoms to be mild and self-resolving within a few days.</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cstate="print">
            <a:extLst>
              <a:ext uri="{28A0092B-C50C-407E-A947-70E740481C1C}">
                <a14:useLocalDpi xmlns:a14="http://schemas.microsoft.com/office/drawing/2010/main" val="0"/>
              </a:ext>
            </a:extLst>
          </a:blip>
          <a:srcRect l="3482" r="3482"/>
          <a:stretch/>
        </p:blipFill>
        <p:spPr>
          <a:xfrm>
            <a:off x="5034471" y="1789353"/>
            <a:ext cx="3050892" cy="32792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71626866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err="1">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Coronavac</a:t>
            </a:r>
            <a:endPar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lnSpcReduction="10000"/>
          </a:bodyPr>
          <a:lstStyle/>
          <a:p>
            <a:pPr>
              <a:buFont typeface="Wingdings" panose="05000000000000000000" pitchFamily="2" charset="2"/>
              <a:buChar char="v"/>
            </a:pPr>
            <a:r>
              <a:rPr lang="en-US" sz="1400" b="0" i="0" dirty="0">
                <a:effectLst/>
                <a:latin typeface="-apple-system"/>
              </a:rPr>
              <a:t>Dizziness and Syncope: In rare cases, individuals who have received the CoronaVac vaccine have reported experiencing dizziness or episodes of fainting. While infrequent, these instances should be treated seriously. If feeling lightheaded or dizzy after vaccination, it is important to sit or lie down and seek immediate medical attention if fainting occurs.</a:t>
            </a:r>
          </a:p>
          <a:p>
            <a:pPr>
              <a:buFont typeface="Wingdings" panose="05000000000000000000" pitchFamily="2" charset="2"/>
              <a:buChar char="v"/>
            </a:pPr>
            <a:r>
              <a:rPr lang="en-US" sz="1400" b="0" i="0" dirty="0">
                <a:effectLst/>
                <a:latin typeface="-apple-system"/>
              </a:rPr>
              <a:t>Pruritus at Injection Site: Itching at the injection site has been observed as a possible side effect of the CoronaVac vaccine. Although generally mild and temporary, some individuals may experience localized itching or irritation in the area where the vaccine was administered.</a:t>
            </a:r>
          </a:p>
          <a:p>
            <a:pPr>
              <a:buFont typeface="Wingdings" panose="05000000000000000000" pitchFamily="2" charset="2"/>
              <a:buChar char="v"/>
            </a:pPr>
            <a:r>
              <a:rPr lang="en-US" sz="1400" b="0" i="0" dirty="0">
                <a:effectLst/>
                <a:latin typeface="-apple-system"/>
              </a:rPr>
              <a:t>Fatigue and Asthenia: Fatigue and a general sense of weakness have been documented as potential side effects of the CoronaVac vaccine. These symptoms are typically mild and resolve within a few days.</a:t>
            </a:r>
            <a:endParaRPr lang="en-IN" sz="1400"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cstate="print">
            <a:extLst>
              <a:ext uri="{28A0092B-C50C-407E-A947-70E740481C1C}">
                <a14:useLocalDpi xmlns:a14="http://schemas.microsoft.com/office/drawing/2010/main" val="0"/>
              </a:ext>
            </a:extLst>
          </a:blip>
          <a:srcRect t="4145" b="4145"/>
          <a:stretch/>
        </p:blipFill>
        <p:spPr>
          <a:xfrm>
            <a:off x="5050972" y="1818062"/>
            <a:ext cx="3236967" cy="34792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07248542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err="1">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CoviVac</a:t>
            </a:r>
            <a:endPar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62500" lnSpcReduction="20000"/>
          </a:bodyPr>
          <a:lstStyle/>
          <a:p>
            <a:pPr>
              <a:buFont typeface="Wingdings" panose="05000000000000000000" pitchFamily="2" charset="2"/>
              <a:buChar char="v"/>
            </a:pPr>
            <a:r>
              <a:rPr lang="en-US" b="0" i="0" dirty="0">
                <a:effectLst/>
                <a:latin typeface="-apple-system"/>
              </a:rPr>
              <a:t>Fatigue and Weakness: Fatigue and a general sense of weakness have been reported by some individuals after receiving the </a:t>
            </a:r>
            <a:r>
              <a:rPr lang="en-US" b="0" i="0" dirty="0" err="1">
                <a:effectLst/>
                <a:latin typeface="-apple-system"/>
              </a:rPr>
              <a:t>Covivac</a:t>
            </a:r>
            <a:r>
              <a:rPr lang="en-US" b="0" i="0" dirty="0">
                <a:effectLst/>
                <a:latin typeface="-apple-system"/>
              </a:rPr>
              <a:t> vaccine. These symptoms are typically mild and temporary, with improvement within a few days.</a:t>
            </a:r>
          </a:p>
          <a:p>
            <a:pPr>
              <a:buFont typeface="Wingdings" panose="05000000000000000000" pitchFamily="2" charset="2"/>
              <a:buChar char="v"/>
            </a:pPr>
            <a:r>
              <a:rPr lang="en-US" b="0" i="0" dirty="0">
                <a:effectLst/>
                <a:latin typeface="-apple-system"/>
              </a:rPr>
              <a:t>Gastrointestinal Disturbances: Some individuals who have received the </a:t>
            </a:r>
            <a:r>
              <a:rPr lang="en-US" b="0" i="0" dirty="0" err="1">
                <a:effectLst/>
                <a:latin typeface="-apple-system"/>
              </a:rPr>
              <a:t>Covivac</a:t>
            </a:r>
            <a:r>
              <a:rPr lang="en-US" b="0" i="0" dirty="0">
                <a:effectLst/>
                <a:latin typeface="-apple-system"/>
              </a:rPr>
              <a:t> vaccine have reported experiencing diarrhea and abdominal discomfort. These gastrointestinal symptoms are generally mild and short-lived, resolving within a brief period.</a:t>
            </a:r>
          </a:p>
          <a:p>
            <a:pPr>
              <a:buFont typeface="Wingdings" panose="05000000000000000000" pitchFamily="2" charset="2"/>
              <a:buChar char="v"/>
            </a:pPr>
            <a:r>
              <a:rPr lang="en-US" b="0" i="0" dirty="0">
                <a:effectLst/>
                <a:latin typeface="-apple-system"/>
              </a:rPr>
              <a:t>Lymph Node Swelling: Lymphadenopathy, characterized by the enlargement of lymph nodes, has been observed as a possible side effect of the </a:t>
            </a:r>
            <a:r>
              <a:rPr lang="en-US" b="0" i="0" dirty="0" err="1">
                <a:effectLst/>
                <a:latin typeface="-apple-system"/>
              </a:rPr>
              <a:t>Covivac</a:t>
            </a:r>
            <a:r>
              <a:rPr lang="en-US" b="0" i="0" dirty="0">
                <a:effectLst/>
                <a:latin typeface="-apple-system"/>
              </a:rPr>
              <a:t> vaccine. Swollen or tender lymph nodes near the injection site can occur, but this reaction is usually temporary and self-resolving.</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cstate="print">
            <a:extLst>
              <a:ext uri="{28A0092B-C50C-407E-A947-70E740481C1C}">
                <a14:useLocalDpi xmlns:a14="http://schemas.microsoft.com/office/drawing/2010/main" val="0"/>
              </a:ext>
            </a:extLst>
          </a:blip>
          <a:srcRect t="4145" b="4145"/>
          <a:stretch/>
        </p:blipFill>
        <p:spPr>
          <a:xfrm>
            <a:off x="5189313" y="1725841"/>
            <a:ext cx="2896050" cy="31128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0966142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Sputnik V</a:t>
            </a: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62500" lnSpcReduction="20000"/>
          </a:bodyPr>
          <a:lstStyle/>
          <a:p>
            <a:pPr>
              <a:buFont typeface="Wingdings" panose="05000000000000000000" pitchFamily="2" charset="2"/>
              <a:buChar char="v"/>
            </a:pPr>
            <a:r>
              <a:rPr lang="en-US" b="0" i="0" dirty="0">
                <a:effectLst/>
                <a:latin typeface="-apple-system"/>
              </a:rPr>
              <a:t>Elevated Heart Rate: Some individuals who have received the Sputnik V vaccine have reported experiencing an elevated heart rate or palpitations. While this side effect is rare, it should be monitored and reported to healthcare professionals if it persists or becomes severe.</a:t>
            </a:r>
          </a:p>
          <a:p>
            <a:pPr>
              <a:buFont typeface="Wingdings" panose="05000000000000000000" pitchFamily="2" charset="2"/>
              <a:buChar char="v"/>
            </a:pPr>
            <a:r>
              <a:rPr lang="en-US" b="0" i="0" dirty="0">
                <a:effectLst/>
                <a:latin typeface="-apple-system"/>
              </a:rPr>
              <a:t>Allergic Skin Reactions: Allergic skin reactions, such as rashes or itching, have been reported as potential side effects of the Sputnik V vaccine. These reactions are typically mild and localized, resolving without complications in most cases.</a:t>
            </a:r>
          </a:p>
          <a:p>
            <a:pPr>
              <a:buFont typeface="Wingdings" panose="05000000000000000000" pitchFamily="2" charset="2"/>
              <a:buChar char="v"/>
            </a:pPr>
            <a:r>
              <a:rPr lang="en-US" b="0" i="0" dirty="0">
                <a:effectLst/>
                <a:latin typeface="-apple-system"/>
              </a:rPr>
              <a:t>Blood Clotting Disorders: In rare instances, the Sputnik V vaccine has been associated with blood clotting disorders, including deep vein thrombosis (DVT) or thrombocytopenia. Individuals who experience severe or persistent headaches, chest pain, leg swelling, or shortness of breath after vaccination should seek immediate medical attention.</a:t>
            </a:r>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a:blip r:embed="rId2">
            <a:extLst>
              <a:ext uri="{28A0092B-C50C-407E-A947-70E740481C1C}">
                <a14:useLocalDpi xmlns:a14="http://schemas.microsoft.com/office/drawing/2010/main" val="0"/>
              </a:ext>
            </a:extLst>
          </a:blip>
          <a:srcRect t="4145" b="4145"/>
          <a:stretch/>
        </p:blipFill>
        <p:spPr>
          <a:xfrm>
            <a:off x="4572000" y="1379912"/>
            <a:ext cx="4016828" cy="4475884"/>
          </a:xfrm>
          <a:prstGeom prst="rect">
            <a:avLst/>
          </a:prstGeom>
          <a:effectLst>
            <a:softEdge rad="317500"/>
          </a:effectLst>
        </p:spPr>
      </p:pic>
    </p:spTree>
    <p:extLst>
      <p:ext uri="{BB962C8B-B14F-4D97-AF65-F5344CB8AC3E}">
        <p14:creationId xmlns:p14="http://schemas.microsoft.com/office/powerpoint/2010/main" val="337003684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160" y="136525"/>
            <a:ext cx="7558597" cy="700695"/>
          </a:xfrm>
        </p:spPr>
        <p:txBody>
          <a:bodyPr>
            <a:normAutofit/>
          </a:bodyPr>
          <a:lstStyle/>
          <a:p>
            <a:pPr algn="ctr"/>
            <a:r>
              <a:rPr lang="en-IN" sz="3200" b="1" cap="none" dirty="0">
                <a:ln w="22225">
                  <a:solidFill>
                    <a:schemeClr val="accent2"/>
                  </a:solidFill>
                  <a:prstDash val="solid"/>
                </a:ln>
                <a:solidFill>
                  <a:schemeClr val="accent6">
                    <a:lumMod val="50000"/>
                  </a:schemeClr>
                </a:solidFill>
                <a:latin typeface="Berlin Sans FB" panose="020E0602020502020306" pitchFamily="34" charset="0"/>
              </a:rPr>
              <a:t>Block Diagram/Methodology</a:t>
            </a:r>
          </a:p>
        </p:txBody>
      </p:sp>
      <p:sp>
        <p:nvSpPr>
          <p:cNvPr id="6" name="Rectangle 5">
            <a:extLst>
              <a:ext uri="{FF2B5EF4-FFF2-40B4-BE49-F238E27FC236}">
                <a16:creationId xmlns:a16="http://schemas.microsoft.com/office/drawing/2014/main" id="{54FFDFF4-181E-0F0D-8422-C8602B2DFF7E}"/>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Content Placeholder 10">
            <a:extLst>
              <a:ext uri="{FF2B5EF4-FFF2-40B4-BE49-F238E27FC236}">
                <a16:creationId xmlns:a16="http://schemas.microsoft.com/office/drawing/2014/main" id="{AABF9FBB-1AA9-51F9-6860-4E2CE4F973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970" y="973744"/>
            <a:ext cx="7370060" cy="561120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663129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6E2C-818E-AC6D-2F8D-8CBBC24789CC}"/>
              </a:ext>
            </a:extLst>
          </p:cNvPr>
          <p:cNvSpPr>
            <a:spLocks noGrp="1"/>
          </p:cNvSpPr>
          <p:nvPr>
            <p:ph type="title"/>
          </p:nvPr>
        </p:nvSpPr>
        <p:spPr>
          <a:xfrm>
            <a:off x="1256110" y="301508"/>
            <a:ext cx="6829253" cy="700695"/>
          </a:xfrm>
        </p:spPr>
        <p:txBody>
          <a:bodyPr/>
          <a:lstStyle/>
          <a:p>
            <a:pPr algn="ctr"/>
            <a:r>
              <a:rPr lang="en-IN" b="1" cap="none" dirty="0">
                <a:ln w="22225">
                  <a:solidFill>
                    <a:schemeClr val="accent2"/>
                  </a:solidFill>
                  <a:prstDash val="solid"/>
                </a:ln>
                <a:solidFill>
                  <a:schemeClr val="accent6">
                    <a:lumMod val="50000"/>
                  </a:schemeClr>
                </a:solidFill>
                <a:effectLst>
                  <a:glow rad="101600">
                    <a:schemeClr val="accent4">
                      <a:satMod val="175000"/>
                      <a:alpha val="40000"/>
                    </a:schemeClr>
                  </a:glow>
                </a:effectLst>
                <a:latin typeface="Aharoni" panose="02010803020104030203" pitchFamily="2" charset="-79"/>
                <a:cs typeface="Aharoni" panose="02010803020104030203" pitchFamily="2" charset="-79"/>
              </a:rPr>
              <a:t>Research</a:t>
            </a:r>
            <a:r>
              <a:rPr lang="en-IN" b="1" cap="none" dirty="0">
                <a:ln w="22225">
                  <a:solidFill>
                    <a:schemeClr val="accent2"/>
                  </a:solidFill>
                  <a:prstDash val="solid"/>
                </a:ln>
                <a:solidFill>
                  <a:schemeClr val="accent6">
                    <a:lumMod val="50000"/>
                  </a:schemeClr>
                </a:solidFill>
                <a:latin typeface="Aharoni" panose="02010803020104030203" pitchFamily="2" charset="-79"/>
                <a:cs typeface="Aharoni" panose="02010803020104030203" pitchFamily="2" charset="-79"/>
              </a:rPr>
              <a:t> </a:t>
            </a:r>
            <a:r>
              <a:rPr lang="en-IN" b="1" cap="none" dirty="0">
                <a:ln w="22225">
                  <a:solidFill>
                    <a:schemeClr val="accent2"/>
                  </a:solidFill>
                  <a:prstDash val="solid"/>
                </a:ln>
                <a:solidFill>
                  <a:schemeClr val="accent6">
                    <a:lumMod val="50000"/>
                  </a:schemeClr>
                </a:solidFill>
                <a:effectLst>
                  <a:glow rad="139700">
                    <a:schemeClr val="accent4">
                      <a:satMod val="175000"/>
                      <a:alpha val="40000"/>
                    </a:schemeClr>
                  </a:glow>
                </a:effectLst>
                <a:latin typeface="Aharoni" panose="02010803020104030203" pitchFamily="2" charset="-79"/>
                <a:cs typeface="Aharoni" panose="02010803020104030203" pitchFamily="2" charset="-79"/>
              </a:rPr>
              <a:t>Gap</a:t>
            </a:r>
          </a:p>
        </p:txBody>
      </p:sp>
      <p:sp>
        <p:nvSpPr>
          <p:cNvPr id="3" name="Content Placeholder 2">
            <a:extLst>
              <a:ext uri="{FF2B5EF4-FFF2-40B4-BE49-F238E27FC236}">
                <a16:creationId xmlns:a16="http://schemas.microsoft.com/office/drawing/2014/main" id="{DB6DA189-4B63-7BA1-2177-6B7B79553ED2}"/>
              </a:ext>
            </a:extLst>
          </p:cNvPr>
          <p:cNvSpPr>
            <a:spLocks noGrp="1"/>
          </p:cNvSpPr>
          <p:nvPr>
            <p:ph idx="1"/>
          </p:nvPr>
        </p:nvSpPr>
        <p:spPr>
          <a:xfrm>
            <a:off x="856061" y="1002204"/>
            <a:ext cx="3715939" cy="5554288"/>
          </a:xfrm>
        </p:spPr>
        <p:txBody>
          <a:bodyPr>
            <a:normAutofit fontScale="55000" lnSpcReduction="20000"/>
          </a:bodyPr>
          <a:lstStyle/>
          <a:p>
            <a:pPr>
              <a:buFont typeface="Wingdings" panose="05000000000000000000" pitchFamily="2" charset="2"/>
              <a:buChar char="v"/>
            </a:pPr>
            <a:r>
              <a:rPr lang="en-US" b="0" i="0" dirty="0">
                <a:effectLst/>
                <a:latin typeface="-apple-system"/>
              </a:rPr>
              <a:t>There is a lack of comprehensive and comparative data analysis on the various aspects of the available COVID-19 vaccines, such as their efficacy, cost, side effects and availability, for the top 10 affected countries.</a:t>
            </a:r>
          </a:p>
          <a:p>
            <a:pPr>
              <a:buFont typeface="Wingdings" panose="05000000000000000000" pitchFamily="2" charset="2"/>
              <a:buChar char="v"/>
            </a:pPr>
            <a:r>
              <a:rPr lang="en-US" b="0" i="0" dirty="0">
                <a:effectLst/>
                <a:latin typeface="-apple-system"/>
              </a:rPr>
              <a:t> Most of the existing studies focus on individual vaccines or countries, and do not provide a global perspective or a data-driven approach to evaluate and compare the vaccines.</a:t>
            </a:r>
          </a:p>
          <a:p>
            <a:pPr>
              <a:buFont typeface="Wingdings" panose="05000000000000000000" pitchFamily="2" charset="2"/>
              <a:buChar char="v"/>
            </a:pPr>
            <a:r>
              <a:rPr lang="en-US" b="0" i="0" dirty="0">
                <a:effectLst/>
                <a:latin typeface="-apple-system"/>
              </a:rPr>
              <a:t>Moreover, some of the studies are outdated or biased, and do not account for the latest developments and challenges of the pandemic, such as the emergence of new variants and the unequal distribution of vaccines. </a:t>
            </a:r>
          </a:p>
          <a:p>
            <a:pPr>
              <a:buFont typeface="Wingdings" panose="05000000000000000000" pitchFamily="2" charset="2"/>
              <a:buChar char="v"/>
            </a:pPr>
            <a:r>
              <a:rPr lang="en-US" b="0" i="0" dirty="0">
                <a:effectLst/>
                <a:latin typeface="-apple-system"/>
              </a:rPr>
              <a:t>This gap in knowledge hinders the optimal allocation and utilization of COVID-19 vaccines for the top 10 affected countries, and limits the potential benefits and impacts of the vaccines for controlling the pandemic and saving lives.</a:t>
            </a:r>
          </a:p>
          <a:p>
            <a:pPr>
              <a:buFont typeface="Wingdings" panose="05000000000000000000" pitchFamily="2" charset="2"/>
              <a:buChar char="v"/>
            </a:pPr>
            <a:r>
              <a:rPr lang="en-US" b="0" i="0" dirty="0">
                <a:effectLst/>
                <a:latin typeface="-apple-system"/>
              </a:rPr>
              <a:t> This project aims to fill this gap by using R and SQL to perform a statistical analysis of COVID-19 vaccines for the top 10 affected countries and provide insights on which vaccine is the best choice for each country based on their cost, side-effects and cure rate.</a:t>
            </a:r>
            <a:endParaRPr lang="en-US" b="0" i="0" dirty="0">
              <a:solidFill>
                <a:srgbClr val="111111"/>
              </a:solidFill>
              <a:effectLst/>
              <a:latin typeface="-apple-system"/>
            </a:endParaRPr>
          </a:p>
          <a:p>
            <a:endParaRPr lang="en-IN" dirty="0"/>
          </a:p>
        </p:txBody>
      </p:sp>
      <p:sp>
        <p:nvSpPr>
          <p:cNvPr id="5" name="Footer Placeholder 4">
            <a:extLst>
              <a:ext uri="{FF2B5EF4-FFF2-40B4-BE49-F238E27FC236}">
                <a16:creationId xmlns:a16="http://schemas.microsoft.com/office/drawing/2014/main" id="{8322E4F1-FD30-F1D7-D0CE-A36B6BF754BC}"/>
              </a:ext>
            </a:extLst>
          </p:cNvPr>
          <p:cNvSpPr>
            <a:spLocks noGrp="1"/>
          </p:cNvSpPr>
          <p:nvPr>
            <p:ph type="ftr" sz="quarter" idx="11"/>
          </p:nvPr>
        </p:nvSpPr>
        <p:spPr>
          <a:xfrm>
            <a:off x="3143250" y="6356350"/>
            <a:ext cx="3581400"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96909F4F-A367-800B-03C1-F6F1778A541B}"/>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08066CA-4506-E9F1-9AFE-3DADC316AAD9}"/>
              </a:ext>
            </a:extLst>
          </p:cNvPr>
          <p:cNvPicPr>
            <a:picLocks noChangeAspect="1"/>
          </p:cNvPicPr>
          <p:nvPr/>
        </p:nvPicPr>
        <p:blipFill rotWithShape="1">
          <a:blip r:embed="rId2">
            <a:extLst>
              <a:ext uri="{28A0092B-C50C-407E-A947-70E740481C1C}">
                <a14:useLocalDpi xmlns:a14="http://schemas.microsoft.com/office/drawing/2010/main" val="0"/>
              </a:ext>
            </a:extLst>
          </a:blip>
          <a:srcRect t="14614" b="12639"/>
          <a:stretch/>
        </p:blipFill>
        <p:spPr>
          <a:xfrm>
            <a:off x="4572000" y="1937442"/>
            <a:ext cx="4016828" cy="3683811"/>
          </a:xfrm>
          <a:prstGeom prst="rect">
            <a:avLst/>
          </a:prstGeom>
          <a:effectLst>
            <a:softEdge rad="317500"/>
          </a:effectLst>
        </p:spPr>
      </p:pic>
    </p:spTree>
    <p:extLst>
      <p:ext uri="{BB962C8B-B14F-4D97-AF65-F5344CB8AC3E}">
        <p14:creationId xmlns:p14="http://schemas.microsoft.com/office/powerpoint/2010/main" val="227137931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73F6-7DD0-8EBA-8E23-C927D69B14F6}"/>
              </a:ext>
            </a:extLst>
          </p:cNvPr>
          <p:cNvSpPr>
            <a:spLocks noGrp="1"/>
          </p:cNvSpPr>
          <p:nvPr>
            <p:ph type="title"/>
          </p:nvPr>
        </p:nvSpPr>
        <p:spPr>
          <a:xfrm>
            <a:off x="856060" y="618518"/>
            <a:ext cx="7429499" cy="807511"/>
          </a:xfrm>
        </p:spPr>
        <p:txBody>
          <a:bodyPr/>
          <a:lstStyle/>
          <a:p>
            <a:r>
              <a:rPr lang="en-US" b="1" cap="none" dirty="0">
                <a:ln w="22225">
                  <a:solidFill>
                    <a:schemeClr val="accent2"/>
                  </a:solidFill>
                  <a:prstDash val="solid"/>
                </a:ln>
                <a:solidFill>
                  <a:schemeClr val="accent6">
                    <a:lumMod val="50000"/>
                  </a:schemeClr>
                </a:solidFill>
                <a:latin typeface="Berlin Sans FB" panose="020E0602020502020306" pitchFamily="34" charset="0"/>
              </a:rPr>
              <a:t>Conclusion:</a:t>
            </a:r>
          </a:p>
        </p:txBody>
      </p:sp>
      <p:sp>
        <p:nvSpPr>
          <p:cNvPr id="3" name="Content Placeholder 2">
            <a:extLst>
              <a:ext uri="{FF2B5EF4-FFF2-40B4-BE49-F238E27FC236}">
                <a16:creationId xmlns:a16="http://schemas.microsoft.com/office/drawing/2014/main" id="{5BDE98A3-AE30-E9DE-A1D4-EA571E12804B}"/>
              </a:ext>
            </a:extLst>
          </p:cNvPr>
          <p:cNvSpPr>
            <a:spLocks noGrp="1"/>
          </p:cNvSpPr>
          <p:nvPr>
            <p:ph idx="1"/>
          </p:nvPr>
        </p:nvSpPr>
        <p:spPr>
          <a:xfrm>
            <a:off x="703660" y="1426030"/>
            <a:ext cx="7868839" cy="4536620"/>
          </a:xfrm>
        </p:spPr>
        <p:txBody>
          <a:bodyPr>
            <a:normAutofit fontScale="92500" lnSpcReduction="10000"/>
          </a:bodyPr>
          <a:lstStyle/>
          <a:p>
            <a:pPr>
              <a:buFont typeface="Wingdings" panose="05000000000000000000" pitchFamily="2" charset="2"/>
              <a:buChar char="ü"/>
            </a:pPr>
            <a:r>
              <a:rPr lang="en-US" i="1" dirty="0">
                <a:latin typeface="Times New Roman" panose="02020603050405020304" pitchFamily="18" charset="0"/>
                <a:cs typeface="Times New Roman" panose="02020603050405020304" pitchFamily="18" charset="0"/>
              </a:rPr>
              <a:t>With respect to price and affordability, the most potential vaccine is </a:t>
            </a:r>
            <a:r>
              <a:rPr lang="en-US" i="1" dirty="0" err="1">
                <a:latin typeface="Times New Roman" panose="02020603050405020304" pitchFamily="18" charset="0"/>
                <a:cs typeface="Times New Roman" panose="02020603050405020304" pitchFamily="18" charset="0"/>
              </a:rPr>
              <a:t>Covaxin</a:t>
            </a:r>
            <a:r>
              <a:rPr lang="en-US" i="1" dirty="0">
                <a:latin typeface="Times New Roman" panose="02020603050405020304" pitchFamily="18" charset="0"/>
                <a:cs typeface="Times New Roman" panose="02020603050405020304" pitchFamily="18" charset="0"/>
              </a:rPr>
              <a:t>, followed by </a:t>
            </a:r>
            <a:r>
              <a:rPr lang="en-US" i="1" dirty="0" err="1">
                <a:latin typeface="Times New Roman" panose="02020603050405020304" pitchFamily="18" charset="0"/>
                <a:cs typeface="Times New Roman" panose="02020603050405020304" pitchFamily="18" charset="0"/>
              </a:rPr>
              <a:t>Covishield</a:t>
            </a:r>
            <a:r>
              <a:rPr lang="en-US" i="1" dirty="0">
                <a:latin typeface="Times New Roman" panose="02020603050405020304" pitchFamily="18" charset="0"/>
                <a:cs typeface="Times New Roman" panose="02020603050405020304" pitchFamily="18" charset="0"/>
              </a:rPr>
              <a:t>.</a:t>
            </a:r>
          </a:p>
          <a:p>
            <a:pPr>
              <a:buFont typeface="Wingdings" panose="05000000000000000000" pitchFamily="2" charset="2"/>
              <a:buChar char="ü"/>
            </a:pPr>
            <a:r>
              <a:rPr lang="en-US" i="1" dirty="0">
                <a:latin typeface="Times New Roman" panose="02020603050405020304" pitchFamily="18" charset="0"/>
                <a:cs typeface="Times New Roman" panose="02020603050405020304" pitchFamily="18" charset="0"/>
              </a:rPr>
              <a:t>With respect to efficacy, the most potential vaccine is </a:t>
            </a:r>
            <a:r>
              <a:rPr lang="en-US" i="1" dirty="0">
                <a:effectLst/>
                <a:latin typeface="Times New Roman" panose="02020603050405020304" pitchFamily="18" charset="0"/>
                <a:cs typeface="Times New Roman" panose="02020603050405020304" pitchFamily="18" charset="0"/>
              </a:rPr>
              <a:t>Pfizer-BioNTech</a:t>
            </a:r>
            <a:endParaRPr lang="en-US" i="1"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i="1" dirty="0">
                <a:effectLst/>
                <a:latin typeface="Times New Roman" panose="02020603050405020304" pitchFamily="18" charset="0"/>
                <a:cs typeface="Times New Roman" panose="02020603050405020304" pitchFamily="18" charset="0"/>
              </a:rPr>
              <a:t>Based on the provided information, the most suitable vaccine considering both optimal cost and higher efficacy rate would be the Sputnik-V vaccine. It has an efficacy rate of 91.6% and a total price of Rs. 1990, which is relatively high compared to some other vaccines.</a:t>
            </a:r>
          </a:p>
          <a:p>
            <a:pPr>
              <a:buFont typeface="Wingdings" panose="05000000000000000000" pitchFamily="2" charset="2"/>
              <a:buChar char="ü"/>
            </a:pPr>
            <a:r>
              <a:rPr lang="en-US" i="1" dirty="0">
                <a:latin typeface="Times New Roman" panose="02020603050405020304" pitchFamily="18" charset="0"/>
                <a:cs typeface="Times New Roman" panose="02020603050405020304" pitchFamily="18" charset="0"/>
              </a:rPr>
              <a:t>Thus, an in-depth statistical analysis will be made using R to arrive at further accurate results.</a:t>
            </a:r>
          </a:p>
        </p:txBody>
      </p:sp>
    </p:spTree>
    <p:extLst>
      <p:ext uri="{BB962C8B-B14F-4D97-AF65-F5344CB8AC3E}">
        <p14:creationId xmlns:p14="http://schemas.microsoft.com/office/powerpoint/2010/main" val="799917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Garamond" panose="02020404030301010803" pitchFamily="18" charset="0"/>
              </a:rPr>
              <a:t>References (Links, Books, Journals, Conference Papers)</a:t>
            </a:r>
          </a:p>
        </p:txBody>
      </p:sp>
      <p:sp>
        <p:nvSpPr>
          <p:cNvPr id="3" name="Content Placeholder 2"/>
          <p:cNvSpPr>
            <a:spLocks noGrp="1"/>
          </p:cNvSpPr>
          <p:nvPr>
            <p:ph idx="1"/>
          </p:nvPr>
        </p:nvSpPr>
        <p:spPr>
          <a:xfrm>
            <a:off x="856060" y="1847850"/>
            <a:ext cx="7429499" cy="4508500"/>
          </a:xfrm>
        </p:spPr>
        <p:txBody>
          <a:bodyPr>
            <a:normAutofit fontScale="47500" lnSpcReduction="20000"/>
          </a:bodyPr>
          <a:lstStyle/>
          <a:p>
            <a:pPr>
              <a:buFont typeface="Wingdings" panose="05000000000000000000" pitchFamily="2" charset="2"/>
              <a:buChar char="v"/>
            </a:pPr>
            <a:r>
              <a:rPr lang="en-US" b="0" i="0" dirty="0">
                <a:solidFill>
                  <a:srgbClr val="00B0F0"/>
                </a:solidFill>
                <a:effectLst/>
                <a:latin typeface="-apple-system"/>
                <a:hlinkClick r:id="rId2">
                  <a:extLst>
                    <a:ext uri="{A12FA001-AC4F-418D-AE19-62706E023703}">
                      <ahyp:hlinkClr xmlns:ahyp="http://schemas.microsoft.com/office/drawing/2018/hyperlinkcolor" val="tx"/>
                    </a:ext>
                  </a:extLst>
                </a:hlinkClick>
              </a:rPr>
              <a:t>https://www.who.int/publications/m/item/covid-19-vaccines-knowledge-gaps-and-research-priorities---who-ad-hoc-consultation</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3">
                  <a:extLst>
                    <a:ext uri="{A12FA001-AC4F-418D-AE19-62706E023703}">
                      <ahyp:hlinkClr xmlns:ahyp="http://schemas.microsoft.com/office/drawing/2018/hyperlinkcolor" val="tx"/>
                    </a:ext>
                  </a:extLst>
                </a:hlinkClick>
              </a:rPr>
              <a:t>https://www.nature.com/articles/s41579-022-00837-3</a:t>
            </a:r>
            <a:endParaRPr lang="en-US" dirty="0">
              <a:solidFill>
                <a:srgbClr val="00B0F0"/>
              </a:solidFill>
              <a:latin typeface="-apple-system"/>
            </a:endParaRPr>
          </a:p>
          <a:p>
            <a:pPr>
              <a:buFont typeface="Wingdings" panose="05000000000000000000" pitchFamily="2" charset="2"/>
              <a:buChar char="v"/>
            </a:pPr>
            <a:r>
              <a:rPr lang="en-US" b="0" i="0" dirty="0">
                <a:solidFill>
                  <a:srgbClr val="00B0F0"/>
                </a:solidFill>
                <a:effectLst/>
                <a:latin typeface="-apple-system"/>
                <a:hlinkClick r:id="rId4">
                  <a:extLst>
                    <a:ext uri="{A12FA001-AC4F-418D-AE19-62706E023703}">
                      <ahyp:hlinkClr xmlns:ahyp="http://schemas.microsoft.com/office/drawing/2018/hyperlinkcolor" val="tx"/>
                    </a:ext>
                  </a:extLst>
                </a:hlinkClick>
              </a:rPr>
              <a:t>https://news.un.org/en/story/2022/03/1114762</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5">
                  <a:extLst>
                    <a:ext uri="{A12FA001-AC4F-418D-AE19-62706E023703}">
                      <ahyp:hlinkClr xmlns:ahyp="http://schemas.microsoft.com/office/drawing/2018/hyperlinkcolor" val="tx"/>
                    </a:ext>
                  </a:extLst>
                </a:hlinkClick>
              </a:rPr>
              <a:t>https://www.gov.uk/government/news/new-study-into-covid-19-vaccine-dose-interval-for-pregnant-women</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6">
                  <a:extLst>
                    <a:ext uri="{A12FA001-AC4F-418D-AE19-62706E023703}">
                      <ahyp:hlinkClr xmlns:ahyp="http://schemas.microsoft.com/office/drawing/2018/hyperlinkcolor" val="tx"/>
                    </a:ext>
                  </a:extLst>
                </a:hlinkClick>
              </a:rPr>
              <a:t>https://pubmed.ncbi.nlm.nih.gov/34707602/</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7">
                  <a:extLst>
                    <a:ext uri="{A12FA001-AC4F-418D-AE19-62706E023703}">
                      <ahyp:hlinkClr xmlns:ahyp="http://schemas.microsoft.com/office/drawing/2018/hyperlinkcolor" val="tx"/>
                    </a:ext>
                  </a:extLst>
                </a:hlinkClick>
              </a:rPr>
              <a:t>https://www.sciencedirect.com/science/article/pii/S0958166922001379</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8">
                  <a:extLst>
                    <a:ext uri="{A12FA001-AC4F-418D-AE19-62706E023703}">
                      <ahyp:hlinkClr xmlns:ahyp="http://schemas.microsoft.com/office/drawing/2018/hyperlinkcolor" val="tx"/>
                    </a:ext>
                  </a:extLst>
                </a:hlinkClick>
              </a:rPr>
              <a:t>https://www.proquest.com/openview/f23612d9e0218b4d0ee67dcdb5c57884/1?pq-origsite=gscholar&amp;cbl=2043523</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9">
                  <a:extLst>
                    <a:ext uri="{A12FA001-AC4F-418D-AE19-62706E023703}">
                      <ahyp:hlinkClr xmlns:ahyp="http://schemas.microsoft.com/office/drawing/2018/hyperlinkcolor" val="tx"/>
                    </a:ext>
                  </a:extLst>
                </a:hlinkClick>
              </a:rPr>
              <a:t>https://doi.org/10.1016/S0140-6736(20)32623-4</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hlinkClick r:id="rId10">
                  <a:extLst>
                    <a:ext uri="{A12FA001-AC4F-418D-AE19-62706E023703}">
                      <ahyp:hlinkClr xmlns:ahyp="http://schemas.microsoft.com/office/drawing/2018/hyperlinkcolor" val="tx"/>
                    </a:ext>
                  </a:extLst>
                </a:hlinkClick>
              </a:rPr>
              <a:t>https://www.mdpi.com/2076-393X/10/7/984</a:t>
            </a:r>
            <a:endParaRPr lang="en-US" b="0" i="0" dirty="0">
              <a:solidFill>
                <a:srgbClr val="00B0F0"/>
              </a:solidFill>
              <a:effectLst/>
              <a:latin typeface="-apple-system"/>
            </a:endParaRPr>
          </a:p>
          <a:p>
            <a:pPr>
              <a:buFont typeface="Wingdings" panose="05000000000000000000" pitchFamily="2" charset="2"/>
              <a:buChar char="v"/>
            </a:pPr>
            <a:r>
              <a:rPr lang="en-US" b="0" i="0" dirty="0">
                <a:solidFill>
                  <a:srgbClr val="00B0F0"/>
                </a:solidFill>
                <a:effectLst/>
                <a:latin typeface="-apple-system"/>
              </a:rPr>
              <a:t>https://www.indiatoday.in/coronavirus-outbreak/vaccine-updates/story/here-is-what-one-dose-of-various-covid-19-vaccines-will-cost-in-india-1758527-2021-01-13</a:t>
            </a:r>
          </a:p>
          <a:p>
            <a:pPr>
              <a:buFont typeface="Wingdings" panose="05000000000000000000" pitchFamily="2" charset="2"/>
              <a:buChar char="v"/>
            </a:pPr>
            <a:r>
              <a:rPr lang="en-US" b="0" i="0" dirty="0">
                <a:solidFill>
                  <a:srgbClr val="00B0F0"/>
                </a:solidFill>
                <a:effectLst/>
                <a:latin typeface="-apple-system"/>
                <a:hlinkClick r:id="rId11">
                  <a:extLst>
                    <a:ext uri="{A12FA001-AC4F-418D-AE19-62706E023703}">
                      <ahyp:hlinkClr xmlns:ahyp="http://schemas.microsoft.com/office/drawing/2018/hyperlinkcolor" val="tx"/>
                    </a:ext>
                  </a:extLst>
                </a:hlinkClick>
              </a:rPr>
              <a:t>https://www.precisionvaccinations.com/vaccines/epivaccorona-vaccine#:~:text=EpiVacCorona%20Price&amp;text=According%20to%20TASS%2C%20the%20maximum,842%20rubles%20(US%2411)</a:t>
            </a:r>
            <a:r>
              <a:rPr lang="en-US" b="0" i="0" dirty="0">
                <a:solidFill>
                  <a:srgbClr val="00B0F0"/>
                </a:solidFill>
                <a:effectLst/>
                <a:latin typeface="-apple-system"/>
              </a:rPr>
              <a:t>.</a:t>
            </a:r>
          </a:p>
          <a:p>
            <a:pPr>
              <a:buFont typeface="Wingdings" panose="05000000000000000000" pitchFamily="2" charset="2"/>
              <a:buChar char="v"/>
            </a:pPr>
            <a:r>
              <a:rPr lang="en-US" b="0" i="0" dirty="0">
                <a:solidFill>
                  <a:srgbClr val="00B0F0"/>
                </a:solidFill>
                <a:effectLst/>
                <a:latin typeface="-apple-system"/>
              </a:rPr>
              <a:t>https://chaohanoi.com/2021/03/03/covivac-vaccine-to-cost-60000-vnd-per-dose/</a:t>
            </a:r>
          </a:p>
        </p:txBody>
      </p:sp>
      <p:sp>
        <p:nvSpPr>
          <p:cNvPr id="5" name="Footer Placeholder 4"/>
          <p:cNvSpPr>
            <a:spLocks noGrp="1"/>
          </p:cNvSpPr>
          <p:nvPr>
            <p:ph type="ftr" sz="quarter" idx="11"/>
          </p:nvPr>
        </p:nvSpPr>
        <p:spPr>
          <a:xfrm>
            <a:off x="3124200" y="6356350"/>
            <a:ext cx="3429002" cy="365125"/>
          </a:xfrm>
        </p:spPr>
        <p:txBody>
          <a:bodyPr/>
          <a:lstStyle/>
          <a:p>
            <a:pPr algn="ctr"/>
            <a:r>
              <a:rPr lang="en-IN" b="1" dirty="0">
                <a:solidFill>
                  <a:schemeClr val="tx1"/>
                </a:solidFill>
                <a:latin typeface="Garamond" panose="02020404030301010803" pitchFamily="18" charset="0"/>
              </a:rPr>
              <a:t>BCSE351E- Foundations of Data Analytics</a:t>
            </a:r>
          </a:p>
        </p:txBody>
      </p:sp>
      <p:sp>
        <p:nvSpPr>
          <p:cNvPr id="6" name="Rectangle 5">
            <a:extLst>
              <a:ext uri="{FF2B5EF4-FFF2-40B4-BE49-F238E27FC236}">
                <a16:creationId xmlns:a16="http://schemas.microsoft.com/office/drawing/2014/main" id="{D27F79C9-D377-4A86-39DF-C4F332752788}"/>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267040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70D0CF-8D0D-A33E-8965-A18D9176B558}"/>
              </a:ext>
            </a:extLst>
          </p:cNvPr>
          <p:cNvSpPr>
            <a:spLocks noGrp="1"/>
          </p:cNvSpPr>
          <p:nvPr>
            <p:ph type="dt" sz="half" idx="10"/>
          </p:nvPr>
        </p:nvSpPr>
        <p:spPr>
          <a:xfrm flipH="1">
            <a:off x="11983351" y="6126162"/>
            <a:ext cx="235443" cy="365125"/>
          </a:xfrm>
        </p:spPr>
        <p:txBody>
          <a:bodyPr/>
          <a:lstStyle/>
          <a:p>
            <a:r>
              <a:rPr lang="en-US" dirty="0"/>
              <a:t>.</a:t>
            </a:r>
          </a:p>
        </p:txBody>
      </p:sp>
      <p:sp>
        <p:nvSpPr>
          <p:cNvPr id="2" name="Title 1">
            <a:extLst>
              <a:ext uri="{FF2B5EF4-FFF2-40B4-BE49-F238E27FC236}">
                <a16:creationId xmlns:a16="http://schemas.microsoft.com/office/drawing/2014/main" id="{C668E2F5-E9B8-D059-2641-3CD16EAFFA63}"/>
              </a:ext>
            </a:extLst>
          </p:cNvPr>
          <p:cNvSpPr>
            <a:spLocks noGrp="1"/>
          </p:cNvSpPr>
          <p:nvPr>
            <p:ph type="title"/>
          </p:nvPr>
        </p:nvSpPr>
        <p:spPr>
          <a:xfrm>
            <a:off x="789770" y="146785"/>
            <a:ext cx="7564459" cy="938437"/>
          </a:xfrm>
        </p:spPr>
        <p:txBody>
          <a:bodyPr>
            <a:normAutofit/>
          </a:bodyPr>
          <a:lstStyle/>
          <a:p>
            <a:r>
              <a:rPr lang="en-IN" sz="2800" b="1" cap="none" dirty="0">
                <a:ln w="6600">
                  <a:solidFill>
                    <a:schemeClr val="accent2"/>
                  </a:solidFill>
                  <a:prstDash val="solid"/>
                </a:ln>
                <a:solidFill>
                  <a:schemeClr val="accent6">
                    <a:lumMod val="50000"/>
                  </a:schemeClr>
                </a:solidFill>
                <a:effectLst>
                  <a:outerShdw dist="38100" dir="2700000" algn="tl" rotWithShape="0">
                    <a:schemeClr val="accent2"/>
                  </a:outerShdw>
                  <a:reflection blurRad="6350" stA="50000" endA="300" endPos="50000" dist="29997" dir="5400000" sy="-100000" algn="bl" rotWithShape="0"/>
                </a:effectLst>
                <a:latin typeface="Gill Sans Ultra Bold Condensed" panose="020B0A06020104020203" pitchFamily="34" charset="0"/>
              </a:rPr>
              <a:t>COVID-19 VACCINES ADMINISTERED IN THE TOP 10 AFFLICTED COUNTRIES:</a:t>
            </a:r>
            <a:endParaRPr lang="en-US" sz="2800" dirty="0"/>
          </a:p>
        </p:txBody>
      </p:sp>
      <p:graphicFrame>
        <p:nvGraphicFramePr>
          <p:cNvPr id="7" name="Table 7">
            <a:extLst>
              <a:ext uri="{FF2B5EF4-FFF2-40B4-BE49-F238E27FC236}">
                <a16:creationId xmlns:a16="http://schemas.microsoft.com/office/drawing/2014/main" id="{3C404F6A-F9F4-0948-8C3E-4325950CF8D9}"/>
              </a:ext>
            </a:extLst>
          </p:cNvPr>
          <p:cNvGraphicFramePr>
            <a:graphicFrameLocks noGrp="1"/>
          </p:cNvGraphicFramePr>
          <p:nvPr>
            <p:ph idx="1"/>
            <p:extLst>
              <p:ext uri="{D42A27DB-BD31-4B8C-83A1-F6EECF244321}">
                <p14:modId xmlns:p14="http://schemas.microsoft.com/office/powerpoint/2010/main" val="3864787488"/>
              </p:ext>
            </p:extLst>
          </p:nvPr>
        </p:nvGraphicFramePr>
        <p:xfrm>
          <a:off x="271305" y="1225898"/>
          <a:ext cx="8671729" cy="5485317"/>
        </p:xfrm>
        <a:graphic>
          <a:graphicData uri="http://schemas.openxmlformats.org/drawingml/2006/table">
            <a:tbl>
              <a:tblPr firstRow="1" bandRow="1">
                <a:tableStyleId>{E8B1032C-EA38-4F05-BA0D-38AFFFC7BED3}</a:tableStyleId>
              </a:tblPr>
              <a:tblGrid>
                <a:gridCol w="711541">
                  <a:extLst>
                    <a:ext uri="{9D8B030D-6E8A-4147-A177-3AD203B41FA5}">
                      <a16:colId xmlns:a16="http://schemas.microsoft.com/office/drawing/2014/main" val="3651026236"/>
                    </a:ext>
                  </a:extLst>
                </a:gridCol>
                <a:gridCol w="1408662">
                  <a:extLst>
                    <a:ext uri="{9D8B030D-6E8A-4147-A177-3AD203B41FA5}">
                      <a16:colId xmlns:a16="http://schemas.microsoft.com/office/drawing/2014/main" val="3143643165"/>
                    </a:ext>
                  </a:extLst>
                </a:gridCol>
                <a:gridCol w="2069960">
                  <a:extLst>
                    <a:ext uri="{9D8B030D-6E8A-4147-A177-3AD203B41FA5}">
                      <a16:colId xmlns:a16="http://schemas.microsoft.com/office/drawing/2014/main" val="105360704"/>
                    </a:ext>
                  </a:extLst>
                </a:gridCol>
                <a:gridCol w="4481566">
                  <a:extLst>
                    <a:ext uri="{9D8B030D-6E8A-4147-A177-3AD203B41FA5}">
                      <a16:colId xmlns:a16="http://schemas.microsoft.com/office/drawing/2014/main" val="820417978"/>
                    </a:ext>
                  </a:extLst>
                </a:gridCol>
              </a:tblGrid>
              <a:tr h="467657">
                <a:tc>
                  <a:txBody>
                    <a:bodyPr/>
                    <a:lstStyle/>
                    <a:p>
                      <a:pPr algn="ctr"/>
                      <a:r>
                        <a:rPr lang="en-US" sz="1400" b="1" u="sng" dirty="0" err="1">
                          <a:effectLst>
                            <a:outerShdw blurRad="38100" dist="38100" dir="2700000" algn="tl">
                              <a:srgbClr val="000000">
                                <a:alpha val="43137"/>
                              </a:srgbClr>
                            </a:outerShdw>
                          </a:effectLst>
                        </a:rPr>
                        <a:t>S.No</a:t>
                      </a:r>
                      <a:r>
                        <a:rPr lang="en-US" sz="1400" b="1" u="sng" dirty="0">
                          <a:effectLst>
                            <a:outerShdw blurRad="38100" dist="38100" dir="2700000" algn="tl">
                              <a:srgbClr val="000000">
                                <a:alpha val="43137"/>
                              </a:srgbClr>
                            </a:outerShdw>
                          </a:effectLst>
                        </a:rPr>
                        <a:t>.</a:t>
                      </a:r>
                      <a:endParaRPr lang="en-US" sz="14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1" u="sng" dirty="0">
                          <a:effectLst>
                            <a:outerShdw blurRad="38100" dist="38100" dir="2700000" algn="tl">
                              <a:srgbClr val="000000">
                                <a:alpha val="43137"/>
                              </a:srgbClr>
                            </a:outerShdw>
                          </a:effectLst>
                        </a:rPr>
                        <a:t>Country</a:t>
                      </a:r>
                      <a:endParaRPr lang="en-US" sz="14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1" u="sng" dirty="0">
                          <a:effectLst>
                            <a:outerShdw blurRad="38100" dist="38100" dir="2700000" algn="tl">
                              <a:srgbClr val="000000">
                                <a:alpha val="43137"/>
                              </a:srgbClr>
                            </a:outerShdw>
                          </a:effectLst>
                        </a:rPr>
                        <a:t>Total Cases</a:t>
                      </a:r>
                      <a:endParaRPr lang="en-US" sz="14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1" u="sng" dirty="0">
                          <a:effectLst>
                            <a:outerShdw blurRad="38100" dist="38100" dir="2700000" algn="tl">
                              <a:srgbClr val="000000">
                                <a:alpha val="43137"/>
                              </a:srgbClr>
                            </a:outerShdw>
                          </a:effectLst>
                        </a:rPr>
                        <a:t>Vaccines Implemented</a:t>
                      </a:r>
                      <a:endParaRPr lang="en-US" sz="14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7216854"/>
                  </a:ext>
                </a:extLst>
              </a:tr>
              <a:tr h="412147">
                <a:tc>
                  <a:txBody>
                    <a:bodyPr/>
                    <a:lstStyle/>
                    <a:p>
                      <a:pPr algn="ctr"/>
                      <a:r>
                        <a:rPr lang="en-US" sz="1400" b="0" dirty="0">
                          <a:effectLst>
                            <a:outerShdw blurRad="38100" dist="38100" dir="2700000" algn="tl">
                              <a:srgbClr val="000000">
                                <a:alpha val="43137"/>
                              </a:srgbClr>
                            </a:outerShdw>
                          </a:effectLst>
                        </a:rPr>
                        <a:t>1</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USA</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106,792,474</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Pfizer-BioNTech, Moderna, Johnson &amp; Johnson</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71256823"/>
                  </a:ext>
                </a:extLst>
              </a:tr>
              <a:tr h="423770">
                <a:tc>
                  <a:txBody>
                    <a:bodyPr/>
                    <a:lstStyle/>
                    <a:p>
                      <a:pPr algn="ctr"/>
                      <a:r>
                        <a:rPr lang="en-US" sz="1400" b="0" dirty="0">
                          <a:effectLst>
                            <a:outerShdw blurRad="38100" dist="38100" dir="2700000" algn="tl">
                              <a:srgbClr val="000000">
                                <a:alpha val="43137"/>
                              </a:srgbClr>
                            </a:outerShdw>
                          </a:effectLst>
                        </a:rPr>
                        <a:t>2</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India</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fontAlgn="t"/>
                      <a:r>
                        <a:rPr lang="en-US" sz="1400" b="0" dirty="0">
                          <a:effectLst>
                            <a:outerShdw blurRad="38100" dist="38100" dir="2700000" algn="tl">
                              <a:srgbClr val="000000">
                                <a:alpha val="43137"/>
                              </a:srgbClr>
                            </a:outerShdw>
                          </a:effectLst>
                        </a:rPr>
                        <a:t>44,980,674</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60960" marR="60960" marT="60960" marB="60960"/>
                </a:tc>
                <a:tc>
                  <a:txBody>
                    <a:bodyPr/>
                    <a:lstStyle/>
                    <a:p>
                      <a:pPr algn="ctr"/>
                      <a:r>
                        <a:rPr lang="en-US" sz="1400" b="0" kern="1200" dirty="0" err="1">
                          <a:solidFill>
                            <a:schemeClr val="tx1"/>
                          </a:solidFill>
                          <a:effectLst>
                            <a:outerShdw blurRad="38100" dist="38100" dir="2700000" algn="tl">
                              <a:srgbClr val="000000">
                                <a:alpha val="43137"/>
                              </a:srgbClr>
                            </a:outerShdw>
                          </a:effectLst>
                        </a:rPr>
                        <a:t>Covishield</a:t>
                      </a:r>
                      <a:r>
                        <a:rPr lang="en-US" sz="1400" b="0" kern="1200" dirty="0">
                          <a:solidFill>
                            <a:schemeClr val="tx1"/>
                          </a:solidFill>
                          <a:effectLst>
                            <a:outerShdw blurRad="38100" dist="38100" dir="2700000" algn="tl">
                              <a:srgbClr val="000000">
                                <a:alpha val="43137"/>
                              </a:srgbClr>
                            </a:outerShdw>
                          </a:effectLst>
                        </a:rPr>
                        <a:t> (Oxford-AstraZeneca), </a:t>
                      </a:r>
                      <a:r>
                        <a:rPr lang="en-US" sz="1400" b="0" kern="1200" dirty="0" err="1">
                          <a:solidFill>
                            <a:schemeClr val="tx1"/>
                          </a:solidFill>
                          <a:effectLst>
                            <a:outerShdw blurRad="38100" dist="38100" dir="2700000" algn="tl">
                              <a:srgbClr val="000000">
                                <a:alpha val="43137"/>
                              </a:srgbClr>
                            </a:outerShdw>
                          </a:effectLst>
                        </a:rPr>
                        <a:t>Covaxin</a:t>
                      </a:r>
                      <a:r>
                        <a:rPr lang="en-US" sz="1400" b="0" kern="1200" dirty="0">
                          <a:solidFill>
                            <a:schemeClr val="tx1"/>
                          </a:solidFill>
                          <a:effectLst>
                            <a:outerShdw blurRad="38100" dist="38100" dir="2700000" algn="tl">
                              <a:srgbClr val="000000">
                                <a:alpha val="43137"/>
                              </a:srgbClr>
                            </a:outerShdw>
                          </a:effectLst>
                        </a:rPr>
                        <a:t>, Sputnik V</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5716643"/>
                  </a:ext>
                </a:extLst>
              </a:tr>
              <a:tr h="504496">
                <a:tc>
                  <a:txBody>
                    <a:bodyPr/>
                    <a:lstStyle/>
                    <a:p>
                      <a:pPr algn="ctr"/>
                      <a:r>
                        <a:rPr lang="en-US" sz="1400" b="0" dirty="0">
                          <a:effectLst>
                            <a:outerShdw blurRad="38100" dist="38100" dir="2700000" algn="tl">
                              <a:srgbClr val="000000">
                                <a:alpha val="43137"/>
                              </a:srgbClr>
                            </a:outerShdw>
                          </a:effectLst>
                        </a:rPr>
                        <a:t>3</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France</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40,044,973</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outerShdw blurRad="38100" dist="38100" dir="2700000" algn="tl">
                              <a:srgbClr val="000000">
                                <a:alpha val="43137"/>
                              </a:srgbClr>
                            </a:outerShdw>
                          </a:effectLst>
                        </a:rPr>
                        <a:t>AstraZeneca, Pfizer-BioNTech, Moderna, Johnson &amp; Johnson</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16577328"/>
                  </a:ext>
                </a:extLst>
              </a:tr>
              <a:tr h="504496">
                <a:tc>
                  <a:txBody>
                    <a:bodyPr/>
                    <a:lstStyle/>
                    <a:p>
                      <a:pPr algn="ctr"/>
                      <a:r>
                        <a:rPr lang="en-US" sz="1400" b="0" dirty="0">
                          <a:effectLst>
                            <a:outerShdw blurRad="38100" dist="38100" dir="2700000" algn="tl">
                              <a:srgbClr val="000000">
                                <a:alpha val="43137"/>
                              </a:srgbClr>
                            </a:outerShdw>
                          </a:effectLst>
                        </a:rPr>
                        <a:t>4</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Germany</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38,417,622</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outerShdw blurRad="38100" dist="38100" dir="2700000" algn="tl">
                              <a:srgbClr val="000000">
                                <a:alpha val="43137"/>
                              </a:srgbClr>
                            </a:outerShdw>
                          </a:effectLst>
                        </a:rPr>
                        <a:t>AstraZeneca, Pfizer-BioNTech, Moderna, Johnson &amp; Johnson</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9199663"/>
                  </a:ext>
                </a:extLst>
              </a:tr>
              <a:tr h="504496">
                <a:tc>
                  <a:txBody>
                    <a:bodyPr/>
                    <a:lstStyle/>
                    <a:p>
                      <a:pPr algn="ctr"/>
                      <a:r>
                        <a:rPr lang="en-US" sz="1400" b="0" dirty="0">
                          <a:effectLst>
                            <a:outerShdw blurRad="38100" dist="38100" dir="2700000" algn="tl">
                              <a:srgbClr val="000000">
                                <a:alpha val="43137"/>
                              </a:srgbClr>
                            </a:outerShdw>
                          </a:effectLst>
                        </a:rPr>
                        <a:t>5</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Brazil</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37,511,921</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err="1">
                          <a:solidFill>
                            <a:schemeClr val="tx1"/>
                          </a:solidFill>
                          <a:effectLst>
                            <a:outerShdw blurRad="38100" dist="38100" dir="2700000" algn="tl">
                              <a:srgbClr val="000000">
                                <a:alpha val="43137"/>
                              </a:srgbClr>
                            </a:outerShdw>
                          </a:effectLst>
                        </a:rPr>
                        <a:t>Coronavac</a:t>
                      </a:r>
                      <a:r>
                        <a:rPr lang="en-US" sz="1400" b="0" kern="1200" dirty="0">
                          <a:solidFill>
                            <a:schemeClr val="tx1"/>
                          </a:solidFill>
                          <a:effectLst>
                            <a:outerShdw blurRad="38100" dist="38100" dir="2700000" algn="tl">
                              <a:srgbClr val="000000">
                                <a:alpha val="43137"/>
                              </a:srgbClr>
                            </a:outerShdw>
                          </a:effectLst>
                        </a:rPr>
                        <a:t>, </a:t>
                      </a:r>
                      <a:r>
                        <a:rPr lang="en-US" sz="1400" b="0" kern="1200" dirty="0" err="1">
                          <a:solidFill>
                            <a:schemeClr val="tx1"/>
                          </a:solidFill>
                          <a:effectLst>
                            <a:outerShdw blurRad="38100" dist="38100" dir="2700000" algn="tl">
                              <a:srgbClr val="000000">
                                <a:alpha val="43137"/>
                              </a:srgbClr>
                            </a:outerShdw>
                          </a:effectLst>
                        </a:rPr>
                        <a:t>Covishield</a:t>
                      </a:r>
                      <a:r>
                        <a:rPr lang="en-US" sz="1400" b="0" kern="1200" dirty="0">
                          <a:solidFill>
                            <a:schemeClr val="tx1"/>
                          </a:solidFill>
                          <a:effectLst>
                            <a:outerShdw blurRad="38100" dist="38100" dir="2700000" algn="tl">
                              <a:srgbClr val="000000">
                                <a:alpha val="43137"/>
                              </a:srgbClr>
                            </a:outerShdw>
                          </a:effectLst>
                        </a:rPr>
                        <a:t>, Pfizer-BioNTech, Johnson &amp; Johnson</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8966143"/>
                  </a:ext>
                </a:extLst>
              </a:tr>
              <a:tr h="621243">
                <a:tc>
                  <a:txBody>
                    <a:bodyPr/>
                    <a:lstStyle/>
                    <a:p>
                      <a:pPr algn="ctr"/>
                      <a:r>
                        <a:rPr lang="en-US" sz="1400" b="0" dirty="0">
                          <a:effectLst>
                            <a:outerShdw blurRad="38100" dist="38100" dir="2700000" algn="tl">
                              <a:srgbClr val="000000">
                                <a:alpha val="43137"/>
                              </a:srgbClr>
                            </a:outerShdw>
                          </a:effectLst>
                        </a:rPr>
                        <a:t>6</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Japan</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fontAlgn="t"/>
                      <a:r>
                        <a:rPr lang="en-US" sz="1400" b="0" dirty="0">
                          <a:effectLst>
                            <a:outerShdw blurRad="38100" dist="38100" dir="2700000" algn="tl">
                              <a:srgbClr val="000000">
                                <a:alpha val="43137"/>
                              </a:srgbClr>
                            </a:outerShdw>
                          </a:effectLst>
                        </a:rPr>
                        <a:t>33,803,572</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60960" marR="6096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outerShdw blurRad="38100" dist="38100" dir="2700000" algn="tl">
                              <a:srgbClr val="000000">
                                <a:alpha val="43137"/>
                              </a:srgbClr>
                            </a:outerShdw>
                          </a:effectLst>
                        </a:rPr>
                        <a:t>Pfizer-BioNTech, Moderna, Johnson &amp; Johnson, AstraZeneca (</a:t>
                      </a:r>
                      <a:r>
                        <a:rPr lang="en-US" sz="1400" b="0" kern="1200" dirty="0" err="1">
                          <a:solidFill>
                            <a:schemeClr val="tx1"/>
                          </a:solidFill>
                          <a:effectLst>
                            <a:outerShdw blurRad="38100" dist="38100" dir="2700000" algn="tl">
                              <a:srgbClr val="000000">
                                <a:alpha val="43137"/>
                              </a:srgbClr>
                            </a:outerShdw>
                          </a:effectLst>
                        </a:rPr>
                        <a:t>Vaxzevria</a:t>
                      </a:r>
                      <a:r>
                        <a:rPr lang="en-US" sz="1400" b="0" kern="1200" dirty="0">
                          <a:solidFill>
                            <a:schemeClr val="tx1"/>
                          </a:solidFill>
                          <a:effectLst>
                            <a:outerShdw blurRad="38100" dist="38100" dir="2700000" algn="tl">
                              <a:srgbClr val="000000">
                                <a:alpha val="43137"/>
                              </a:srgbClr>
                            </a:outerShdw>
                          </a:effectLst>
                        </a:rPr>
                        <a:t>)</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0576806"/>
                  </a:ext>
                </a:extLst>
              </a:tr>
              <a:tr h="467657">
                <a:tc>
                  <a:txBody>
                    <a:bodyPr/>
                    <a:lstStyle/>
                    <a:p>
                      <a:pPr algn="ctr"/>
                      <a:r>
                        <a:rPr lang="en-US" sz="1400" b="0" dirty="0">
                          <a:effectLst>
                            <a:outerShdw blurRad="38100" dist="38100" dir="2700000" algn="tl">
                              <a:srgbClr val="000000">
                                <a:alpha val="43137"/>
                              </a:srgbClr>
                            </a:outerShdw>
                          </a:effectLst>
                        </a:rPr>
                        <a:t>7</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South Korea</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31,415,280</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err="1">
                          <a:solidFill>
                            <a:schemeClr val="tx1"/>
                          </a:solidFill>
                          <a:effectLst>
                            <a:outerShdw blurRad="38100" dist="38100" dir="2700000" algn="tl">
                              <a:srgbClr val="000000">
                                <a:alpha val="43137"/>
                              </a:srgbClr>
                            </a:outerShdw>
                          </a:effectLst>
                        </a:rPr>
                        <a:t>Covishield</a:t>
                      </a:r>
                      <a:r>
                        <a:rPr lang="en-US" sz="1400" b="0" kern="1200" dirty="0">
                          <a:solidFill>
                            <a:schemeClr val="tx1"/>
                          </a:solidFill>
                          <a:effectLst>
                            <a:outerShdw blurRad="38100" dist="38100" dir="2700000" algn="tl">
                              <a:srgbClr val="000000">
                                <a:alpha val="43137"/>
                              </a:srgbClr>
                            </a:outerShdw>
                          </a:effectLst>
                        </a:rPr>
                        <a:t>, Pfizer-BioNTech, Johnson &amp; Johnson, Moderna</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886895"/>
                  </a:ext>
                </a:extLst>
              </a:tr>
              <a:tr h="555849">
                <a:tc>
                  <a:txBody>
                    <a:bodyPr/>
                    <a:lstStyle/>
                    <a:p>
                      <a:pPr algn="ctr"/>
                      <a:r>
                        <a:rPr lang="en-US" sz="1400" b="0" dirty="0">
                          <a:effectLst>
                            <a:outerShdw blurRad="38100" dist="38100" dir="2700000" algn="tl">
                              <a:srgbClr val="000000">
                                <a:alpha val="43137"/>
                              </a:srgbClr>
                            </a:outerShdw>
                          </a:effectLst>
                        </a:rPr>
                        <a:t>8</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Italy</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25,828,252</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outerShdw blurRad="38100" dist="38100" dir="2700000" algn="tl">
                              <a:srgbClr val="000000">
                                <a:alpha val="43137"/>
                              </a:srgbClr>
                            </a:outerShdw>
                          </a:effectLst>
                        </a:rPr>
                        <a:t>Pfizer-BioNTech, Moderna, Johnson &amp; Johnson, AstraZeneca (</a:t>
                      </a:r>
                      <a:r>
                        <a:rPr lang="en-US" sz="1400" b="0" kern="1200" dirty="0" err="1">
                          <a:solidFill>
                            <a:schemeClr val="tx1"/>
                          </a:solidFill>
                          <a:effectLst>
                            <a:outerShdw blurRad="38100" dist="38100" dir="2700000" algn="tl">
                              <a:srgbClr val="000000">
                                <a:alpha val="43137"/>
                              </a:srgbClr>
                            </a:outerShdw>
                          </a:effectLst>
                        </a:rPr>
                        <a:t>Vaxzevria</a:t>
                      </a:r>
                      <a:r>
                        <a:rPr lang="en-US" sz="1400" b="0" kern="1200" dirty="0">
                          <a:solidFill>
                            <a:schemeClr val="tx1"/>
                          </a:solidFill>
                          <a:effectLst>
                            <a:outerShdw blurRad="38100" dist="38100" dir="2700000" algn="tl">
                              <a:srgbClr val="000000">
                                <a:alpha val="43137"/>
                              </a:srgbClr>
                            </a:outerShdw>
                          </a:effectLst>
                        </a:rPr>
                        <a:t>)</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760145"/>
                  </a:ext>
                </a:extLst>
              </a:tr>
              <a:tr h="555849">
                <a:tc>
                  <a:txBody>
                    <a:bodyPr/>
                    <a:lstStyle/>
                    <a:p>
                      <a:pPr algn="ctr"/>
                      <a:r>
                        <a:rPr lang="en-US" sz="1400" b="0" dirty="0">
                          <a:effectLst>
                            <a:outerShdw blurRad="38100" dist="38100" dir="2700000" algn="tl">
                              <a:srgbClr val="000000">
                                <a:alpha val="43137"/>
                              </a:srgbClr>
                            </a:outerShdw>
                          </a:effectLst>
                        </a:rPr>
                        <a:t>9</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UK</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fontAlgn="t"/>
                      <a:r>
                        <a:rPr lang="en-US" sz="1400" b="0" dirty="0">
                          <a:effectLst>
                            <a:outerShdw blurRad="38100" dist="38100" dir="2700000" algn="tl">
                              <a:srgbClr val="000000">
                                <a:alpha val="43137"/>
                              </a:srgbClr>
                            </a:outerShdw>
                          </a:effectLst>
                        </a:rPr>
                        <a:t>24,569,895</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60960" marR="6096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outerShdw blurRad="38100" dist="38100" dir="2700000" algn="tl">
                              <a:srgbClr val="000000">
                                <a:alpha val="43137"/>
                              </a:srgbClr>
                            </a:outerShdw>
                          </a:effectLst>
                        </a:rPr>
                        <a:t>Pfizer-BioNTech, Moderna, Johnson &amp; Johnson, AstraZeneca (</a:t>
                      </a:r>
                      <a:r>
                        <a:rPr lang="en-US" sz="1400" b="0" kern="1200" dirty="0" err="1">
                          <a:solidFill>
                            <a:schemeClr val="tx1"/>
                          </a:solidFill>
                          <a:effectLst>
                            <a:outerShdw blurRad="38100" dist="38100" dir="2700000" algn="tl">
                              <a:srgbClr val="000000">
                                <a:alpha val="43137"/>
                              </a:srgbClr>
                            </a:outerShdw>
                          </a:effectLst>
                        </a:rPr>
                        <a:t>Vaxzevria</a:t>
                      </a:r>
                      <a:r>
                        <a:rPr lang="en-US" sz="1400" b="0" kern="1200" dirty="0">
                          <a:solidFill>
                            <a:schemeClr val="tx1"/>
                          </a:solidFill>
                          <a:effectLst>
                            <a:outerShdw blurRad="38100" dist="38100" dir="2700000" algn="tl">
                              <a:srgbClr val="000000">
                                <a:alpha val="43137"/>
                              </a:srgbClr>
                            </a:outerShdw>
                          </a:effectLst>
                        </a:rPr>
                        <a:t>)</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696388"/>
                  </a:ext>
                </a:extLst>
              </a:tr>
              <a:tr h="467657">
                <a:tc>
                  <a:txBody>
                    <a:bodyPr/>
                    <a:lstStyle/>
                    <a:p>
                      <a:pPr algn="ctr"/>
                      <a:r>
                        <a:rPr lang="en-US" sz="1400" b="0" dirty="0">
                          <a:effectLst>
                            <a:outerShdw blurRad="38100" dist="38100" dir="2700000" algn="tl">
                              <a:srgbClr val="000000">
                                <a:alpha val="43137"/>
                              </a:srgbClr>
                            </a:outerShdw>
                          </a:effectLst>
                        </a:rPr>
                        <a:t>10</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Russia</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kern="1200" dirty="0">
                          <a:solidFill>
                            <a:schemeClr val="tx1"/>
                          </a:solidFill>
                          <a:effectLst>
                            <a:outerShdw blurRad="38100" dist="38100" dir="2700000" algn="tl">
                              <a:srgbClr val="000000">
                                <a:alpha val="43137"/>
                              </a:srgbClr>
                            </a:outerShdw>
                          </a:effectLst>
                        </a:rPr>
                        <a:t>22,898,376</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c>
                  <a:txBody>
                    <a:bodyPr/>
                    <a:lstStyle/>
                    <a:p>
                      <a:pPr algn="ctr"/>
                      <a:r>
                        <a:rPr lang="en-US" sz="1400" b="0" dirty="0">
                          <a:effectLst>
                            <a:outerShdw blurRad="38100" dist="38100" dir="2700000" algn="tl">
                              <a:srgbClr val="000000">
                                <a:alpha val="43137"/>
                              </a:srgbClr>
                            </a:outerShdw>
                          </a:effectLst>
                        </a:rPr>
                        <a:t>Sputnik V, </a:t>
                      </a:r>
                      <a:r>
                        <a:rPr lang="en-US" sz="1400" b="0" dirty="0" err="1">
                          <a:effectLst>
                            <a:outerShdw blurRad="38100" dist="38100" dir="2700000" algn="tl">
                              <a:srgbClr val="000000">
                                <a:alpha val="43137"/>
                              </a:srgbClr>
                            </a:outerShdw>
                          </a:effectLst>
                        </a:rPr>
                        <a:t>EpiVacCorona,CoviVac</a:t>
                      </a:r>
                      <a:endParaRPr lang="en-US" sz="1400" b="0"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8700947"/>
                  </a:ext>
                </a:extLst>
              </a:tr>
            </a:tbl>
          </a:graphicData>
        </a:graphic>
      </p:graphicFrame>
      <p:sp>
        <p:nvSpPr>
          <p:cNvPr id="5" name="Footer Placeholder 4">
            <a:extLst>
              <a:ext uri="{FF2B5EF4-FFF2-40B4-BE49-F238E27FC236}">
                <a16:creationId xmlns:a16="http://schemas.microsoft.com/office/drawing/2014/main" id="{D28F22AA-ADDA-2443-5A9F-5CF8B7BD4C78}"/>
              </a:ext>
            </a:extLst>
          </p:cNvPr>
          <p:cNvSpPr>
            <a:spLocks noGrp="1"/>
          </p:cNvSpPr>
          <p:nvPr>
            <p:ph type="ftr" sz="quarter" idx="11"/>
          </p:nvPr>
        </p:nvSpPr>
        <p:spPr>
          <a:xfrm>
            <a:off x="11983351" y="6160783"/>
            <a:ext cx="235443" cy="295882"/>
          </a:xfrm>
        </p:spPr>
        <p:txBody>
          <a:bodyPr/>
          <a:lstStyle/>
          <a:p>
            <a:r>
              <a:rPr lang="en-US" dirty="0"/>
              <a:t>.</a:t>
            </a:r>
          </a:p>
        </p:txBody>
      </p:sp>
    </p:spTree>
    <p:extLst>
      <p:ext uri="{BB962C8B-B14F-4D97-AF65-F5344CB8AC3E}">
        <p14:creationId xmlns:p14="http://schemas.microsoft.com/office/powerpoint/2010/main" val="478814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3F3E74-9414-CDE3-7422-ABDB5A55BD0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6249" r="14376"/>
          <a:stretch/>
        </p:blipFill>
        <p:spPr>
          <a:xfrm>
            <a:off x="0" y="0"/>
            <a:ext cx="9144000" cy="6858000"/>
          </a:xfrm>
          <a:prstGeom prst="rect">
            <a:avLst/>
          </a:prstGeom>
        </p:spPr>
      </p:pic>
    </p:spTree>
    <p:extLst>
      <p:ext uri="{BB962C8B-B14F-4D97-AF65-F5344CB8AC3E}">
        <p14:creationId xmlns:p14="http://schemas.microsoft.com/office/powerpoint/2010/main" val="513414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DC7C3-3FCD-DCD4-A238-2A85A0231195}"/>
              </a:ext>
            </a:extLst>
          </p:cNvPr>
          <p:cNvPicPr>
            <a:picLocks noChangeAspect="1"/>
          </p:cNvPicPr>
          <p:nvPr/>
        </p:nvPicPr>
        <p:blipFill>
          <a:blip r:embed="rId2"/>
          <a:stretch>
            <a:fillRect/>
          </a:stretch>
        </p:blipFill>
        <p:spPr>
          <a:xfrm>
            <a:off x="1092093" y="693116"/>
            <a:ext cx="3927169" cy="2511752"/>
          </a:xfrm>
          <a:prstGeom prst="roundRect">
            <a:avLst>
              <a:gd name="adj" fmla="val 39370"/>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19E74C80-1CAE-E3B2-0869-E0B300DBAD7F}"/>
              </a:ext>
            </a:extLst>
          </p:cNvPr>
          <p:cNvPicPr>
            <a:picLocks noChangeAspect="1"/>
          </p:cNvPicPr>
          <p:nvPr/>
        </p:nvPicPr>
        <p:blipFill>
          <a:blip r:embed="rId3"/>
          <a:stretch>
            <a:fillRect/>
          </a:stretch>
        </p:blipFill>
        <p:spPr>
          <a:xfrm>
            <a:off x="4354227" y="3204868"/>
            <a:ext cx="3871565" cy="2891575"/>
          </a:xfrm>
          <a:prstGeom prst="roundRect">
            <a:avLst>
              <a:gd name="adj" fmla="val 38913"/>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3882C43-7125-AC82-5569-1074AAF63093}"/>
              </a:ext>
            </a:extLst>
          </p:cNvPr>
          <p:cNvSpPr txBox="1"/>
          <p:nvPr/>
        </p:nvSpPr>
        <p:spPr>
          <a:xfrm flipH="1">
            <a:off x="1092093" y="323784"/>
            <a:ext cx="4281184" cy="369332"/>
          </a:xfrm>
          <a:prstGeom prst="rect">
            <a:avLst/>
          </a:prstGeom>
          <a:noFill/>
        </p:spPr>
        <p:txBody>
          <a:bodyPr wrap="square" rtlCol="0">
            <a:spAutoFit/>
          </a:bodyPr>
          <a:lstStyle/>
          <a:p>
            <a:r>
              <a:rPr lang="en-US" dirty="0"/>
              <a:t>Pfizer, AstraZeneca and Moderna Vaccines</a:t>
            </a:r>
          </a:p>
        </p:txBody>
      </p:sp>
      <p:sp>
        <p:nvSpPr>
          <p:cNvPr id="5" name="TextBox 4">
            <a:extLst>
              <a:ext uri="{FF2B5EF4-FFF2-40B4-BE49-F238E27FC236}">
                <a16:creationId xmlns:a16="http://schemas.microsoft.com/office/drawing/2014/main" id="{FB0EF412-70E4-C244-83EC-580F2FE74561}"/>
              </a:ext>
            </a:extLst>
          </p:cNvPr>
          <p:cNvSpPr txBox="1"/>
          <p:nvPr/>
        </p:nvSpPr>
        <p:spPr>
          <a:xfrm>
            <a:off x="5373277" y="2743200"/>
            <a:ext cx="2050330" cy="369332"/>
          </a:xfrm>
          <a:prstGeom prst="rect">
            <a:avLst/>
          </a:prstGeom>
          <a:noFill/>
        </p:spPr>
        <p:txBody>
          <a:bodyPr wrap="square" rtlCol="0">
            <a:spAutoFit/>
          </a:bodyPr>
          <a:lstStyle/>
          <a:p>
            <a:r>
              <a:rPr lang="en-US" dirty="0" err="1"/>
              <a:t>Covishield</a:t>
            </a:r>
            <a:r>
              <a:rPr lang="en-US" dirty="0"/>
              <a:t> vaccine</a:t>
            </a:r>
          </a:p>
        </p:txBody>
      </p:sp>
    </p:spTree>
    <p:extLst>
      <p:ext uri="{BB962C8B-B14F-4D97-AF65-F5344CB8AC3E}">
        <p14:creationId xmlns:p14="http://schemas.microsoft.com/office/powerpoint/2010/main" val="2693088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C1A6-3F1E-7594-237C-CBECF9DB272A}"/>
              </a:ext>
            </a:extLst>
          </p:cNvPr>
          <p:cNvSpPr>
            <a:spLocks noGrp="1"/>
          </p:cNvSpPr>
          <p:nvPr>
            <p:ph type="title"/>
          </p:nvPr>
        </p:nvSpPr>
        <p:spPr/>
        <p:txBody>
          <a:bodyPr>
            <a:normAutofit/>
          </a:bodyPr>
          <a:lstStyle/>
          <a:p>
            <a:pPr algn="just"/>
            <a:r>
              <a:rPr lang="en-US" sz="2400" i="0" cap="none" dirty="0">
                <a:ln w="0"/>
                <a:solidFill>
                  <a:schemeClr val="accent2">
                    <a:lumMod val="20000"/>
                    <a:lumOff val="80000"/>
                  </a:schemeClr>
                </a:solidFill>
                <a:effectLst>
                  <a:glow rad="228600">
                    <a:schemeClr val="accent2">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Based on the previous information, the list of COVID-19 vaccines have been identified and narrowed down to the following vaccines:</a:t>
            </a:r>
            <a:endParaRPr lang="en-US" sz="2400" cap="none" dirty="0">
              <a:ln w="0"/>
              <a:solidFill>
                <a:schemeClr val="accent2">
                  <a:lumMod val="20000"/>
                  <a:lumOff val="80000"/>
                </a:schemeClr>
              </a:solidFill>
              <a:effectLst>
                <a:glow rad="228600">
                  <a:schemeClr val="accent2">
                    <a:satMod val="175000"/>
                    <a:alpha val="40000"/>
                  </a:schemeClr>
                </a:glow>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CC3EAC62-7EF0-50AB-4A7E-D3D8B7BCF34D}"/>
              </a:ext>
            </a:extLst>
          </p:cNvPr>
          <p:cNvGraphicFramePr>
            <a:graphicFrameLocks noGrp="1"/>
          </p:cNvGraphicFramePr>
          <p:nvPr>
            <p:ph sz="half" idx="1"/>
            <p:extLst>
              <p:ext uri="{D42A27DB-BD31-4B8C-83A1-F6EECF244321}">
                <p14:modId xmlns:p14="http://schemas.microsoft.com/office/powerpoint/2010/main" val="2990978269"/>
              </p:ext>
            </p:extLst>
          </p:nvPr>
        </p:nvGraphicFramePr>
        <p:xfrm>
          <a:off x="855663" y="1959429"/>
          <a:ext cx="3659187" cy="4471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Content Placeholder 13">
            <a:extLst>
              <a:ext uri="{FF2B5EF4-FFF2-40B4-BE49-F238E27FC236}">
                <a16:creationId xmlns:a16="http://schemas.microsoft.com/office/drawing/2014/main" id="{015E6FA4-0017-7C86-BC3C-0D991267EDA3}"/>
              </a:ext>
            </a:extLst>
          </p:cNvPr>
          <p:cNvGraphicFramePr>
            <a:graphicFrameLocks noGrp="1"/>
          </p:cNvGraphicFramePr>
          <p:nvPr>
            <p:ph sz="half" idx="2"/>
            <p:extLst>
              <p:ext uri="{D42A27DB-BD31-4B8C-83A1-F6EECF244321}">
                <p14:modId xmlns:p14="http://schemas.microsoft.com/office/powerpoint/2010/main" val="2095466053"/>
              </p:ext>
            </p:extLst>
          </p:nvPr>
        </p:nvGraphicFramePr>
        <p:xfrm>
          <a:off x="4629150" y="1959429"/>
          <a:ext cx="3656013" cy="44715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Date Placeholder 3">
            <a:extLst>
              <a:ext uri="{FF2B5EF4-FFF2-40B4-BE49-F238E27FC236}">
                <a16:creationId xmlns:a16="http://schemas.microsoft.com/office/drawing/2014/main" id="{A4DD1627-3B21-C480-3210-3128EC7593B0}"/>
              </a:ext>
            </a:extLst>
          </p:cNvPr>
          <p:cNvSpPr>
            <a:spLocks noGrp="1"/>
          </p:cNvSpPr>
          <p:nvPr>
            <p:ph type="dt" sz="half" idx="10"/>
          </p:nvPr>
        </p:nvSpPr>
        <p:spPr/>
        <p:txBody>
          <a:bodyPr/>
          <a:lstStyle/>
          <a:p>
            <a:r>
              <a:rPr lang="en-US" dirty="0"/>
              <a:t>.</a:t>
            </a:r>
          </a:p>
        </p:txBody>
      </p:sp>
      <p:sp>
        <p:nvSpPr>
          <p:cNvPr id="5" name="Footer Placeholder 4">
            <a:extLst>
              <a:ext uri="{FF2B5EF4-FFF2-40B4-BE49-F238E27FC236}">
                <a16:creationId xmlns:a16="http://schemas.microsoft.com/office/drawing/2014/main" id="{0F7576CC-4E77-A140-266E-FDFDF50A75E4}"/>
              </a:ext>
            </a:extLst>
          </p:cNvPr>
          <p:cNvSpPr>
            <a:spLocks noGrp="1"/>
          </p:cNvSpPr>
          <p:nvPr>
            <p:ph type="ftr" sz="quarter" idx="11"/>
          </p:nvPr>
        </p:nvSpPr>
        <p:spPr/>
        <p:txBody>
          <a:bodyPr/>
          <a:lstStyle/>
          <a:p>
            <a:r>
              <a:rPr lang="en-US" dirty="0"/>
              <a:t>.</a:t>
            </a:r>
          </a:p>
        </p:txBody>
      </p:sp>
    </p:spTree>
    <p:extLst>
      <p:ext uri="{BB962C8B-B14F-4D97-AF65-F5344CB8AC3E}">
        <p14:creationId xmlns:p14="http://schemas.microsoft.com/office/powerpoint/2010/main" val="2306801284"/>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CF5852-5DC6-42E7-1E3B-DE9BD0C26873}"/>
              </a:ext>
            </a:extLst>
          </p:cNvPr>
          <p:cNvSpPr>
            <a:spLocks noGrp="1"/>
          </p:cNvSpPr>
          <p:nvPr>
            <p:ph type="title"/>
          </p:nvPr>
        </p:nvSpPr>
        <p:spPr>
          <a:xfrm>
            <a:off x="2651760" y="29210"/>
            <a:ext cx="4000499" cy="427991"/>
          </a:xfrm>
        </p:spPr>
        <p:txBody>
          <a:bodyPr>
            <a:normAutofit/>
          </a:bodyPr>
          <a:lstStyle/>
          <a:p>
            <a:pPr algn="ctr"/>
            <a:r>
              <a:rPr lang="en-US" sz="2000" cap="none" dirty="0">
                <a:ln w="0"/>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latin typeface="Algerian" panose="04020705040A02060702" pitchFamily="82" charset="0"/>
              </a:rPr>
              <a:t>LITERATURE REVIEW:</a:t>
            </a:r>
          </a:p>
        </p:txBody>
      </p:sp>
      <p:graphicFrame>
        <p:nvGraphicFramePr>
          <p:cNvPr id="9" name="Table 9">
            <a:extLst>
              <a:ext uri="{FF2B5EF4-FFF2-40B4-BE49-F238E27FC236}">
                <a16:creationId xmlns:a16="http://schemas.microsoft.com/office/drawing/2014/main" id="{56573234-9E4C-57F6-E3DD-A9E05E1C8083}"/>
              </a:ext>
            </a:extLst>
          </p:cNvPr>
          <p:cNvGraphicFramePr>
            <a:graphicFrameLocks noGrp="1"/>
          </p:cNvGraphicFramePr>
          <p:nvPr>
            <p:ph idx="1"/>
            <p:extLst>
              <p:ext uri="{D42A27DB-BD31-4B8C-83A1-F6EECF244321}">
                <p14:modId xmlns:p14="http://schemas.microsoft.com/office/powerpoint/2010/main" val="3957318243"/>
              </p:ext>
            </p:extLst>
          </p:nvPr>
        </p:nvGraphicFramePr>
        <p:xfrm>
          <a:off x="71436" y="447041"/>
          <a:ext cx="9001127" cy="6386876"/>
        </p:xfrm>
        <a:graphic>
          <a:graphicData uri="http://schemas.openxmlformats.org/drawingml/2006/table">
            <a:tbl>
              <a:tblPr firstRow="1" bandRow="1">
                <a:tableStyleId>{BC89EF96-8CEA-46FF-86C4-4CE0E7609802}</a:tableStyleId>
              </a:tblPr>
              <a:tblGrid>
                <a:gridCol w="468709">
                  <a:extLst>
                    <a:ext uri="{9D8B030D-6E8A-4147-A177-3AD203B41FA5}">
                      <a16:colId xmlns:a16="http://schemas.microsoft.com/office/drawing/2014/main" val="2373943197"/>
                    </a:ext>
                  </a:extLst>
                </a:gridCol>
                <a:gridCol w="1439191">
                  <a:extLst>
                    <a:ext uri="{9D8B030D-6E8A-4147-A177-3AD203B41FA5}">
                      <a16:colId xmlns:a16="http://schemas.microsoft.com/office/drawing/2014/main" val="3227020718"/>
                    </a:ext>
                  </a:extLst>
                </a:gridCol>
                <a:gridCol w="1945679">
                  <a:extLst>
                    <a:ext uri="{9D8B030D-6E8A-4147-A177-3AD203B41FA5}">
                      <a16:colId xmlns:a16="http://schemas.microsoft.com/office/drawing/2014/main" val="741694284"/>
                    </a:ext>
                  </a:extLst>
                </a:gridCol>
                <a:gridCol w="770810">
                  <a:extLst>
                    <a:ext uri="{9D8B030D-6E8A-4147-A177-3AD203B41FA5}">
                      <a16:colId xmlns:a16="http://schemas.microsoft.com/office/drawing/2014/main" val="1930202287"/>
                    </a:ext>
                  </a:extLst>
                </a:gridCol>
                <a:gridCol w="1562100">
                  <a:extLst>
                    <a:ext uri="{9D8B030D-6E8A-4147-A177-3AD203B41FA5}">
                      <a16:colId xmlns:a16="http://schemas.microsoft.com/office/drawing/2014/main" val="2432279652"/>
                    </a:ext>
                  </a:extLst>
                </a:gridCol>
                <a:gridCol w="1419225">
                  <a:extLst>
                    <a:ext uri="{9D8B030D-6E8A-4147-A177-3AD203B41FA5}">
                      <a16:colId xmlns:a16="http://schemas.microsoft.com/office/drawing/2014/main" val="2031047492"/>
                    </a:ext>
                  </a:extLst>
                </a:gridCol>
                <a:gridCol w="1395413">
                  <a:extLst>
                    <a:ext uri="{9D8B030D-6E8A-4147-A177-3AD203B41FA5}">
                      <a16:colId xmlns:a16="http://schemas.microsoft.com/office/drawing/2014/main" val="198739695"/>
                    </a:ext>
                  </a:extLst>
                </a:gridCol>
              </a:tblGrid>
              <a:tr h="446592">
                <a:tc>
                  <a:txBody>
                    <a:bodyPr/>
                    <a:lstStyle/>
                    <a:p>
                      <a:r>
                        <a:rPr lang="en-US" sz="900" b="1" dirty="0" err="1">
                          <a:effectLst>
                            <a:outerShdw blurRad="38100" dist="38100" dir="2700000" algn="tl">
                              <a:srgbClr val="000000">
                                <a:alpha val="43137"/>
                              </a:srgbClr>
                            </a:outerShdw>
                          </a:effectLst>
                        </a:rPr>
                        <a:t>S.No</a:t>
                      </a:r>
                      <a:r>
                        <a:rPr lang="en-US" sz="900" b="1" dirty="0">
                          <a:effectLst>
                            <a:outerShdw blurRad="38100" dist="38100" dir="2700000" algn="tl">
                              <a:srgbClr val="000000">
                                <a:alpha val="43137"/>
                              </a:srgbClr>
                            </a:outerShdw>
                          </a:effectLst>
                        </a:rPr>
                        <a:t>.</a:t>
                      </a:r>
                      <a:endParaRPr lang="en-US" sz="9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Title/Publisher</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Authors</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Year of Publication</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Methodology</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Advantage</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1" dirty="0">
                          <a:effectLst>
                            <a:outerShdw blurRad="38100" dist="38100" dir="2700000" algn="tl">
                              <a:srgbClr val="000000">
                                <a:alpha val="43137"/>
                              </a:srgbClr>
                            </a:outerShdw>
                          </a:effectLst>
                        </a:rPr>
                        <a:t>Drawback</a:t>
                      </a:r>
                      <a:endParaRPr lang="en-US" sz="10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83564117"/>
                  </a:ext>
                </a:extLst>
              </a:tr>
              <a:tr h="702666">
                <a:tc>
                  <a:txBody>
                    <a:bodyPr/>
                    <a:lstStyle/>
                    <a:p>
                      <a:r>
                        <a:rPr lang="en-US" sz="3600" b="1" dirty="0">
                          <a:effectLst>
                            <a:outerShdw blurRad="38100" dist="38100" dir="2700000" algn="tl">
                              <a:srgbClr val="000000">
                                <a:alpha val="43137"/>
                              </a:srgbClr>
                            </a:outerShdw>
                          </a:effectLst>
                        </a:rPr>
                        <a:t>1</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effectLst>
                            <a:outerShdw blurRad="38100" dist="38100" dir="2700000" algn="tl">
                              <a:srgbClr val="000000">
                                <a:alpha val="43137"/>
                              </a:srgbClr>
                            </a:outerShdw>
                          </a:effectLst>
                        </a:rPr>
                        <a:t>The Journey of a Lifetime — development of Pfizer’s COVID-19 vaccine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Chelsea R Thorn, Divya Sharma, Rodney Combs, Sonal Bhujbal, Jennifer Romine, </a:t>
                      </a:r>
                      <a:r>
                        <a:rPr lang="en-US" sz="1000" b="0" dirty="0" err="1">
                          <a:effectLst>
                            <a:outerShdw blurRad="38100" dist="38100" dir="2700000" algn="tl">
                              <a:srgbClr val="000000">
                                <a:alpha val="43137"/>
                              </a:srgbClr>
                            </a:outerShdw>
                          </a:effectLst>
                        </a:rPr>
                        <a:t>Xiaolu</a:t>
                      </a:r>
                      <a:r>
                        <a:rPr lang="en-US" sz="1000" b="0" dirty="0">
                          <a:effectLst>
                            <a:outerShdw blurRad="38100" dist="38100" dir="2700000" algn="tl">
                              <a:srgbClr val="000000">
                                <a:alpha val="43137"/>
                              </a:srgbClr>
                            </a:outerShdw>
                          </a:effectLst>
                        </a:rPr>
                        <a:t> Zheng, Khurram </a:t>
                      </a:r>
                      <a:r>
                        <a:rPr lang="en-US" sz="1000" b="0" dirty="0" err="1">
                          <a:effectLst>
                            <a:outerShdw blurRad="38100" dist="38100" dir="2700000" algn="tl">
                              <a:srgbClr val="000000">
                                <a:alpha val="43137"/>
                              </a:srgbClr>
                            </a:outerShdw>
                          </a:effectLst>
                        </a:rPr>
                        <a:t>Sunasara</a:t>
                      </a:r>
                      <a:r>
                        <a:rPr lang="en-US" sz="1000" b="0" dirty="0">
                          <a:effectLst>
                            <a:outerShdw blurRad="38100" dist="38100" dir="2700000" algn="tl">
                              <a:srgbClr val="000000">
                                <a:alpha val="43137"/>
                              </a:srgbClr>
                            </a:outerShdw>
                          </a:effectLst>
                        </a:rPr>
                        <a:t>, </a:t>
                      </a:r>
                      <a:r>
                        <a:rPr lang="en-US" sz="1000" b="0" dirty="0" err="1">
                          <a:effectLst>
                            <a:outerShdw blurRad="38100" dist="38100" dir="2700000" algn="tl">
                              <a:srgbClr val="000000">
                                <a:alpha val="43137"/>
                              </a:srgbClr>
                            </a:outerShdw>
                          </a:effectLst>
                        </a:rPr>
                        <a:t>Advait</a:t>
                      </a:r>
                      <a:r>
                        <a:rPr lang="en-US" sz="1000" b="0" dirty="0">
                          <a:effectLst>
                            <a:outerShdw blurRad="38100" dist="38100" dir="2700000" algn="tl">
                              <a:srgbClr val="000000">
                                <a:alpha val="43137"/>
                              </a:srgbClr>
                            </a:outerShdw>
                          </a:effectLst>
                        </a:rPr>
                        <a:t> </a:t>
                      </a:r>
                      <a:r>
                        <a:rPr lang="en-US" sz="1000" b="0" dirty="0" err="1">
                          <a:effectLst>
                            <a:outerShdw blurRad="38100" dist="38100" dir="2700000" algn="tl">
                              <a:srgbClr val="000000">
                                <a:alpha val="43137"/>
                              </a:srgbClr>
                            </a:outerShdw>
                          </a:effectLst>
                        </a:rPr>
                        <a:t>Badkar</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2022</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kern="1200" dirty="0">
                          <a:solidFill>
                            <a:schemeClr val="tx1"/>
                          </a:solidFill>
                          <a:effectLst>
                            <a:outerShdw blurRad="38100" dist="38100" dir="2700000" algn="tl">
                              <a:srgbClr val="000000">
                                <a:alpha val="43137"/>
                              </a:srgbClr>
                            </a:outerShdw>
                          </a:effectLst>
                        </a:rPr>
                        <a:t>mRNA vaccine development, strategic partnerships, rapid scaling and standardization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Speed, expertise leverage, cold-chain logistics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Scientific rigor, clinical trial nuances, credibility</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55558725"/>
                  </a:ext>
                </a:extLst>
              </a:tr>
              <a:tr h="858360">
                <a:tc>
                  <a:txBody>
                    <a:bodyPr/>
                    <a:lstStyle/>
                    <a:p>
                      <a:r>
                        <a:rPr lang="en-US" sz="3600" b="1" dirty="0">
                          <a:effectLst>
                            <a:outerShdw blurRad="38100" dist="38100" dir="2700000" algn="tl">
                              <a:srgbClr val="000000">
                                <a:alpha val="43137"/>
                              </a:srgbClr>
                            </a:outerShdw>
                          </a:effectLst>
                        </a:rPr>
                        <a:t>2</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Covid-19: Moderna vaccine is nearly 95% effective, trial involving high risk and elderly people shows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Elisabeth </a:t>
                      </a:r>
                      <a:r>
                        <a:rPr lang="en-US" sz="1000" b="0" dirty="0" err="1">
                          <a:effectLst>
                            <a:outerShdw blurRad="38100" dist="38100" dir="2700000" algn="tl">
                              <a:srgbClr val="000000">
                                <a:alpha val="43137"/>
                              </a:srgbClr>
                            </a:outerShdw>
                          </a:effectLst>
                        </a:rPr>
                        <a:t>Mahase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2020</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Phase III trial methodology, diverse participant enrollment, randomized double-blind design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High efficacy, diverse participant pool, prevention of severe disease.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Lack of long-term data, limited transparency, incomplete evaluation.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75643980"/>
                  </a:ext>
                </a:extLst>
              </a:tr>
              <a:tr h="699107">
                <a:tc>
                  <a:txBody>
                    <a:bodyPr/>
                    <a:lstStyle/>
                    <a:p>
                      <a:r>
                        <a:rPr lang="en-US" sz="3600" b="1" dirty="0">
                          <a:effectLst>
                            <a:outerShdw blurRad="38100" dist="38100" dir="2700000" algn="tl">
                              <a:srgbClr val="000000">
                                <a:alpha val="43137"/>
                              </a:srgbClr>
                            </a:outerShdw>
                          </a:effectLst>
                        </a:rPr>
                        <a:t>3</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ANCA-associated vasculitis following Johnson and Johnson COVID-19 vaccine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err="1">
                          <a:effectLst>
                            <a:outerShdw blurRad="38100" dist="38100" dir="2700000" algn="tl">
                              <a:srgbClr val="000000">
                                <a:alpha val="43137"/>
                              </a:srgbClr>
                            </a:outerShdw>
                          </a:effectLst>
                        </a:rPr>
                        <a:t>Rukesh</a:t>
                      </a:r>
                      <a:r>
                        <a:rPr lang="en-US" sz="1000" b="0" dirty="0">
                          <a:effectLst>
                            <a:outerShdw blurRad="38100" dist="38100" dir="2700000" algn="tl">
                              <a:srgbClr val="000000">
                                <a:alpha val="43137"/>
                              </a:srgbClr>
                            </a:outerShdw>
                          </a:effectLst>
                        </a:rPr>
                        <a:t> Yadav, Sangam Shah, Santosh Chhetri</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2022</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Case report methodology, AAV vaccination, data analysis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Study insights, real-world significance, expanded knowledge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Single case study, limited generalizability, need for further research</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62550932"/>
                  </a:ext>
                </a:extLst>
              </a:tr>
              <a:tr h="721488">
                <a:tc>
                  <a:txBody>
                    <a:bodyPr/>
                    <a:lstStyle/>
                    <a:p>
                      <a:r>
                        <a:rPr lang="en-US" sz="3600" b="1" dirty="0">
                          <a:effectLst>
                            <a:outerShdw blurRad="38100" dist="38100" dir="2700000" algn="tl">
                              <a:srgbClr val="000000">
                                <a:alpha val="43137"/>
                              </a:srgbClr>
                            </a:outerShdw>
                          </a:effectLst>
                        </a:rPr>
                        <a:t>4</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Immunogenic and reactogenic efficacy of </a:t>
                      </a:r>
                      <a:r>
                        <a:rPr lang="en-US" sz="1000" b="0" dirty="0" err="1">
                          <a:effectLst>
                            <a:outerShdw blurRad="38100" dist="38100" dir="2700000" algn="tl">
                              <a:srgbClr val="000000">
                                <a:alpha val="43137"/>
                              </a:srgbClr>
                            </a:outerShdw>
                          </a:effectLst>
                        </a:rPr>
                        <a:t>Covaxin</a:t>
                      </a:r>
                      <a:r>
                        <a:rPr lang="en-US" sz="1000" b="0" dirty="0">
                          <a:effectLst>
                            <a:outerShdw blurRad="38100" dist="38100" dir="2700000" algn="tl">
                              <a:srgbClr val="000000">
                                <a:alpha val="43137"/>
                              </a:srgbClr>
                            </a:outerShdw>
                          </a:effectLst>
                        </a:rPr>
                        <a:t> and </a:t>
                      </a:r>
                      <a:r>
                        <a:rPr lang="en-US" sz="1000" b="0" dirty="0" err="1">
                          <a:effectLst>
                            <a:outerShdw blurRad="38100" dist="38100" dir="2700000" algn="tl">
                              <a:srgbClr val="000000">
                                <a:alpha val="43137"/>
                              </a:srgbClr>
                            </a:outerShdw>
                          </a:effectLst>
                        </a:rPr>
                        <a:t>Covishield</a:t>
                      </a:r>
                      <a:r>
                        <a:rPr lang="en-US" sz="1000" b="0" dirty="0">
                          <a:effectLst>
                            <a:outerShdw blurRad="38100" dist="38100" dir="2700000" algn="tl">
                              <a:srgbClr val="000000">
                                <a:alpha val="43137"/>
                              </a:srgbClr>
                            </a:outerShdw>
                          </a:effectLst>
                        </a:rPr>
                        <a:t>: a comparative review</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err="1">
                          <a:effectLst>
                            <a:outerShdw blurRad="38100" dist="38100" dir="2700000" algn="tl">
                              <a:srgbClr val="000000">
                                <a:alpha val="43137"/>
                              </a:srgbClr>
                            </a:outerShdw>
                          </a:effectLst>
                        </a:rPr>
                        <a:t>Swarnali</a:t>
                      </a:r>
                      <a:r>
                        <a:rPr lang="en-US" sz="1000" b="0" dirty="0">
                          <a:effectLst>
                            <a:outerShdw blurRad="38100" dist="38100" dir="2700000" algn="tl">
                              <a:srgbClr val="000000">
                                <a:alpha val="43137"/>
                              </a:srgbClr>
                            </a:outerShdw>
                          </a:effectLst>
                        </a:rPr>
                        <a:t> Das, </a:t>
                      </a:r>
                      <a:r>
                        <a:rPr lang="en-US" sz="1000" b="0" dirty="0" err="1">
                          <a:effectLst>
                            <a:outerShdw blurRad="38100" dist="38100" dir="2700000" algn="tl">
                              <a:srgbClr val="000000">
                                <a:alpha val="43137"/>
                              </a:srgbClr>
                            </a:outerShdw>
                          </a:effectLst>
                        </a:rPr>
                        <a:t>Suvrendu</a:t>
                      </a:r>
                      <a:r>
                        <a:rPr lang="en-US" sz="1000" b="0" dirty="0">
                          <a:effectLst>
                            <a:outerShdw blurRad="38100" dist="38100" dir="2700000" algn="tl">
                              <a:srgbClr val="000000">
                                <a:alpha val="43137"/>
                              </a:srgbClr>
                            </a:outerShdw>
                          </a:effectLst>
                        </a:rPr>
                        <a:t> Sankar Kar, Sovan Samanta, </a:t>
                      </a:r>
                      <a:r>
                        <a:rPr lang="en-US" sz="1000" b="0" dirty="0" err="1">
                          <a:effectLst>
                            <a:outerShdw blurRad="38100" dist="38100" dir="2700000" algn="tl">
                              <a:srgbClr val="000000">
                                <a:alpha val="43137"/>
                              </a:srgbClr>
                            </a:outerShdw>
                          </a:effectLst>
                        </a:rPr>
                        <a:t>Jhimli</a:t>
                      </a:r>
                      <a:r>
                        <a:rPr lang="en-US" sz="1000" b="0" dirty="0">
                          <a:effectLst>
                            <a:outerShdw blurRad="38100" dist="38100" dir="2700000" algn="tl">
                              <a:srgbClr val="000000">
                                <a:alpha val="43137"/>
                              </a:srgbClr>
                            </a:outerShdw>
                          </a:effectLst>
                        </a:rPr>
                        <a:t> Banerjee, </a:t>
                      </a:r>
                      <a:r>
                        <a:rPr lang="en-US" sz="1000" b="0" dirty="0" err="1">
                          <a:effectLst>
                            <a:outerShdw blurRad="38100" dist="38100" dir="2700000" algn="tl">
                              <a:srgbClr val="000000">
                                <a:alpha val="43137"/>
                              </a:srgbClr>
                            </a:outerShdw>
                          </a:effectLst>
                        </a:rPr>
                        <a:t>Biplab</a:t>
                      </a:r>
                      <a:r>
                        <a:rPr lang="en-US" sz="1000" b="0" dirty="0">
                          <a:effectLst>
                            <a:outerShdw blurRad="38100" dist="38100" dir="2700000" algn="tl">
                              <a:srgbClr val="000000">
                                <a:alpha val="43137"/>
                              </a:srgbClr>
                            </a:outerShdw>
                          </a:effectLst>
                        </a:rPr>
                        <a:t> Giri &amp; Sandeep Kumar Dash</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2022</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Vaccine assessment, composition analysis, effectiveness evaluation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High efficacy, wide availability, global vaccination efforts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Limited long-term data, ongoing research needed, risk assessment</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91519722"/>
                  </a:ext>
                </a:extLst>
              </a:tr>
              <a:tr h="702666">
                <a:tc>
                  <a:txBody>
                    <a:bodyPr/>
                    <a:lstStyle/>
                    <a:p>
                      <a:r>
                        <a:rPr lang="en-US" sz="3600" b="1" dirty="0">
                          <a:effectLst>
                            <a:outerShdw blurRad="38100" dist="38100" dir="2700000" algn="tl">
                              <a:srgbClr val="000000">
                                <a:alpha val="43137"/>
                              </a:srgbClr>
                            </a:outerShdw>
                          </a:effectLst>
                        </a:rPr>
                        <a:t>5</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Oxford–AstraZeneca COVID-19 vaccine efficacy</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Maria Deloria Knoll and </a:t>
                      </a:r>
                      <a:r>
                        <a:rPr lang="en-US" sz="1000" b="0" dirty="0" err="1">
                          <a:effectLst>
                            <a:outerShdw blurRad="38100" dist="38100" dir="2700000" algn="tl">
                              <a:srgbClr val="000000">
                                <a:alpha val="43137"/>
                              </a:srgbClr>
                            </a:outerShdw>
                          </a:effectLst>
                        </a:rPr>
                        <a:t>Chizoba</a:t>
                      </a:r>
                      <a:r>
                        <a:rPr lang="en-US" sz="1000" b="0" dirty="0">
                          <a:effectLst>
                            <a:outerShdw blurRad="38100" dist="38100" dir="2700000" algn="tl">
                              <a:srgbClr val="000000">
                                <a:alpha val="43137"/>
                              </a:srgbClr>
                            </a:outerShdw>
                          </a:effectLst>
                        </a:rPr>
                        <a:t> </a:t>
                      </a:r>
                      <a:r>
                        <a:rPr lang="en-US" sz="1000" b="0" dirty="0" err="1">
                          <a:effectLst>
                            <a:outerShdw blurRad="38100" dist="38100" dir="2700000" algn="tl">
                              <a:srgbClr val="000000">
                                <a:alpha val="43137"/>
                              </a:srgbClr>
                            </a:outerShdw>
                          </a:effectLst>
                        </a:rPr>
                        <a:t>Wonodi</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2020</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Randomized controlled trials, two-dose regimen, effectiveness evaluation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Strong immunogenicity, cross-protection, favorable safety profile</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Lower efficacy in some cohorts, concerns about effectiveness, dosage evaluation</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68679303"/>
                  </a:ext>
                </a:extLst>
              </a:tr>
              <a:tr h="1095824">
                <a:tc>
                  <a:txBody>
                    <a:bodyPr/>
                    <a:lstStyle/>
                    <a:p>
                      <a:r>
                        <a:rPr lang="en-US" sz="3600" b="1" dirty="0">
                          <a:effectLst>
                            <a:outerShdw blurRad="38100" dist="38100" dir="2700000" algn="tl">
                              <a:srgbClr val="000000">
                                <a:alpha val="43137"/>
                              </a:srgbClr>
                            </a:outerShdw>
                          </a:effectLst>
                        </a:rPr>
                        <a:t>6</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Status of Humoral and Cellular Immune Responses within 12 Months following CoronaVac Vaccination against COVID-19</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Wei Zhao, </a:t>
                      </a:r>
                      <a:r>
                        <a:rPr lang="en-US" sz="1000" b="0" dirty="0" err="1">
                          <a:effectLst>
                            <a:outerShdw blurRad="38100" dist="38100" dir="2700000" algn="tl">
                              <a:srgbClr val="000000">
                                <a:alpha val="43137"/>
                              </a:srgbClr>
                            </a:outerShdw>
                          </a:effectLst>
                        </a:rPr>
                        <a:t>Weixin</a:t>
                      </a:r>
                      <a:r>
                        <a:rPr lang="en-US" sz="1000" b="0" dirty="0">
                          <a:effectLst>
                            <a:outerShdw blurRad="38100" dist="38100" dir="2700000" algn="tl">
                              <a:srgbClr val="000000">
                                <a:alpha val="43137"/>
                              </a:srgbClr>
                            </a:outerShdw>
                          </a:effectLst>
                        </a:rPr>
                        <a:t> Chen, Juan Li, Meng Chen, Qin Li, Min </a:t>
                      </a:r>
                      <a:r>
                        <a:rPr lang="en-US" sz="1000" b="0" dirty="0" err="1">
                          <a:effectLst>
                            <a:outerShdw blurRad="38100" dist="38100" dir="2700000" algn="tl">
                              <a:srgbClr val="000000">
                                <a:alpha val="43137"/>
                              </a:srgbClr>
                            </a:outerShdw>
                          </a:effectLst>
                        </a:rPr>
                        <a:t>Lv</a:t>
                      </a:r>
                      <a:r>
                        <a:rPr lang="en-US" sz="1000" b="0" dirty="0">
                          <a:effectLst>
                            <a:outerShdw blurRad="38100" dist="38100" dir="2700000" algn="tl">
                              <a:srgbClr val="000000">
                                <a:alpha val="43137"/>
                              </a:srgbClr>
                            </a:outerShdw>
                          </a:effectLst>
                        </a:rPr>
                        <a:t>, </a:t>
                      </a:r>
                      <a:r>
                        <a:rPr lang="en-US" sz="1000" b="0" dirty="0" err="1">
                          <a:effectLst>
                            <a:outerShdw blurRad="38100" dist="38100" dir="2700000" algn="tl">
                              <a:srgbClr val="000000">
                                <a:alpha val="43137"/>
                              </a:srgbClr>
                            </a:outerShdw>
                          </a:effectLst>
                        </a:rPr>
                        <a:t>ShanShan</a:t>
                      </a:r>
                      <a:r>
                        <a:rPr lang="en-US" sz="1000" b="0" dirty="0">
                          <a:effectLst>
                            <a:outerShdw blurRad="38100" dist="38100" dir="2700000" algn="tl">
                              <a:srgbClr val="000000">
                                <a:alpha val="43137"/>
                              </a:srgbClr>
                            </a:outerShdw>
                          </a:effectLst>
                        </a:rPr>
                        <a:t> Zhou, Shuang Bai, </a:t>
                      </a:r>
                      <a:r>
                        <a:rPr lang="en-US" sz="1000" b="0" dirty="0" err="1">
                          <a:effectLst>
                            <a:outerShdw blurRad="38100" dist="38100" dir="2700000" algn="tl">
                              <a:srgbClr val="000000">
                                <a:alpha val="43137"/>
                              </a:srgbClr>
                            </a:outerShdw>
                          </a:effectLst>
                        </a:rPr>
                        <a:t>Yali</a:t>
                      </a:r>
                      <a:r>
                        <a:rPr lang="en-US" sz="1000" b="0" dirty="0">
                          <a:effectLst>
                            <a:outerShdw blurRad="38100" dist="38100" dir="2700000" algn="tl">
                              <a:srgbClr val="000000">
                                <a:alpha val="43137"/>
                              </a:srgbClr>
                            </a:outerShdw>
                          </a:effectLst>
                        </a:rPr>
                        <a:t> Wang, Lichi Zhang, Peng Zhang, Jian Wang, </a:t>
                      </a:r>
                      <a:r>
                        <a:rPr lang="en-US" sz="1000" b="0" dirty="0" err="1">
                          <a:effectLst>
                            <a:outerShdw blurRad="38100" dist="38100" dir="2700000" algn="tl">
                              <a:srgbClr val="000000">
                                <a:alpha val="43137"/>
                              </a:srgbClr>
                            </a:outerShdw>
                          </a:effectLst>
                        </a:rPr>
                        <a:t>Qun</a:t>
                      </a:r>
                      <a:r>
                        <a:rPr lang="en-US" sz="1000" b="0" dirty="0">
                          <a:effectLst>
                            <a:outerShdw blurRad="38100" dist="38100" dir="2700000" algn="tl">
                              <a:srgbClr val="000000">
                                <a:alpha val="43137"/>
                              </a:srgbClr>
                            </a:outerShdw>
                          </a:effectLst>
                        </a:rPr>
                        <a:t> Zheng &amp; Jiang Wu</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2022</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Prospective cohort design, immune response assessment, longitudinal analysis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Longitudinal study design, multi-dimensional assessment, rigorous statistical analysis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Lack of control group, reliance on self-reporting, absence of long-term follow-up data, potential confounding factors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23794090"/>
                  </a:ext>
                </a:extLst>
              </a:tr>
              <a:tr h="1155046">
                <a:tc>
                  <a:txBody>
                    <a:bodyPr/>
                    <a:lstStyle/>
                    <a:p>
                      <a:r>
                        <a:rPr lang="en-US" sz="3600" b="1" dirty="0">
                          <a:effectLst>
                            <a:outerShdw blurRad="38100" dist="38100" dir="2700000" algn="tl">
                              <a:srgbClr val="000000">
                                <a:alpha val="43137"/>
                              </a:srgbClr>
                            </a:outerShdw>
                          </a:effectLst>
                        </a:rPr>
                        <a:t>7</a:t>
                      </a:r>
                      <a:endParaRPr lang="en-US" sz="3600" b="1" i="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Retrospective Cohort Study of the Effectiveness of the Sputnik V and EpiVacCorona Vaccines against the SARS-CoV-2 Delta Variant in Moscow</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Olga Matveeva and Alexander Ershov</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2022</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Retrospective cohort analysis, vaccine effectiveness, statistical analysis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Retrospective cohort analysis, comprehensive data analysis, statistical analysis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000" b="0" dirty="0">
                          <a:effectLst>
                            <a:outerShdw blurRad="38100" dist="38100" dir="2700000" algn="tl">
                              <a:srgbClr val="000000">
                                <a:alpha val="43137"/>
                              </a:srgbClr>
                            </a:outerShdw>
                          </a:effectLst>
                        </a:rPr>
                        <a:t>Retrospective study limitations, data reliability, potential biases, confounding variables, causal inference challenges</a:t>
                      </a:r>
                      <a:endParaRPr lang="en-US" sz="1000" b="0" i="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79371479"/>
                  </a:ext>
                </a:extLst>
              </a:tr>
            </a:tbl>
          </a:graphicData>
        </a:graphic>
      </p:graphicFrame>
    </p:spTree>
    <p:extLst>
      <p:ext uri="{BB962C8B-B14F-4D97-AF65-F5344CB8AC3E}">
        <p14:creationId xmlns:p14="http://schemas.microsoft.com/office/powerpoint/2010/main" val="251150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717F83-FBAE-ECDA-E89A-F198C8B97D1F}"/>
              </a:ext>
            </a:extLst>
          </p:cNvPr>
          <p:cNvSpPr>
            <a:spLocks noGrp="1"/>
          </p:cNvSpPr>
          <p:nvPr>
            <p:ph type="title"/>
          </p:nvPr>
        </p:nvSpPr>
        <p:spPr>
          <a:xfrm>
            <a:off x="1438275" y="2209800"/>
            <a:ext cx="6562726" cy="1933575"/>
          </a:xfrm>
        </p:spPr>
        <p:txBody>
          <a:bodyPr>
            <a:prstTxWarp prst="textWave1">
              <a:avLst/>
            </a:prstTxWarp>
          </a:bodyPr>
          <a:lstStyle/>
          <a:p>
            <a:pPr algn="ctr"/>
            <a:r>
              <a:rPr lang="en-US"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IN-DEPTH ANALYSIS</a:t>
            </a:r>
          </a:p>
        </p:txBody>
      </p:sp>
    </p:spTree>
    <p:extLst>
      <p:ext uri="{BB962C8B-B14F-4D97-AF65-F5344CB8AC3E}">
        <p14:creationId xmlns:p14="http://schemas.microsoft.com/office/powerpoint/2010/main" val="37614512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209551"/>
            <a:ext cx="7429499" cy="857250"/>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b="1" cap="none" dirty="0">
                <a:ln w="6600">
                  <a:solidFill>
                    <a:schemeClr val="accent2"/>
                  </a:solidFill>
                  <a:prstDash val="solid"/>
                </a:ln>
                <a:solidFill>
                  <a:schemeClr val="accent6">
                    <a:lumMod val="50000"/>
                  </a:schemeClr>
                </a:solidFill>
                <a:effectLst>
                  <a:outerShdw dist="38100" dir="2700000" algn="tl" rotWithShape="0">
                    <a:schemeClr val="accent2"/>
                  </a:outerShdw>
                </a:effectLst>
                <a:latin typeface="Gill Sans Ultra Bold Condensed" panose="020B0A06020104020203" pitchFamily="34" charset="0"/>
              </a:rPr>
              <a:t>Literature Survey/Related Work</a:t>
            </a:r>
          </a:p>
        </p:txBody>
      </p:sp>
      <p:sp>
        <p:nvSpPr>
          <p:cNvPr id="7" name="Rectangle 6">
            <a:extLst>
              <a:ext uri="{FF2B5EF4-FFF2-40B4-BE49-F238E27FC236}">
                <a16:creationId xmlns:a16="http://schemas.microsoft.com/office/drawing/2014/main" id="{5471EB84-29F0-F37F-FD0B-226FE1984EF2}"/>
              </a:ext>
            </a:extLst>
          </p:cNvPr>
          <p:cNvSpPr/>
          <p:nvPr/>
        </p:nvSpPr>
        <p:spPr>
          <a:xfrm>
            <a:off x="76200" y="0"/>
            <a:ext cx="8991600" cy="6721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3">
            <a:extLst>
              <a:ext uri="{FF2B5EF4-FFF2-40B4-BE49-F238E27FC236}">
                <a16:creationId xmlns:a16="http://schemas.microsoft.com/office/drawing/2014/main" id="{EF2A2822-8E5F-9F3C-B291-233520945375}"/>
              </a:ext>
            </a:extLst>
          </p:cNvPr>
          <p:cNvSpPr>
            <a:spLocks noGrp="1"/>
          </p:cNvSpPr>
          <p:nvPr>
            <p:ph idx="1"/>
          </p:nvPr>
        </p:nvSpPr>
        <p:spPr>
          <a:xfrm>
            <a:off x="409576" y="1143001"/>
            <a:ext cx="4733924" cy="4991100"/>
          </a:xfrm>
        </p:spPr>
        <p:txBody>
          <a:bodyPr>
            <a:normAutofit fontScale="85000" lnSpcReduction="20000"/>
          </a:bodyPr>
          <a:lstStyle/>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Index:</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Title:</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Journey of a Lifetime — development of Pfizer’s COVID-19 vaccine</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Publisher:</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Science Direct</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Author</a:t>
            </a:r>
            <a:r>
              <a:rPr lang="en-US" sz="1800" b="1" u="sng"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b="1" dirty="0">
                <a:effectLst>
                  <a:glow rad="228600">
                    <a:schemeClr val="accent6">
                      <a:satMod val="175000"/>
                      <a:alpha val="40000"/>
                    </a:schemeClr>
                  </a:glow>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Chelsea R Thorn, Divya Sharma, Rodney Combs, Sonal Bhujbal, Jennifer Romine,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Xiaolu</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Zheng, Khurram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Sunasara</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Advait</a:t>
            </a:r>
            <a:r>
              <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6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Badkar</a:t>
            </a:r>
            <a:endParaRPr lang="en-US"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Year of Publication:</a:t>
            </a:r>
            <a:r>
              <a:rPr lang="en-US" sz="1800" b="1"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2022</a:t>
            </a:r>
          </a:p>
          <a:p>
            <a:pPr>
              <a:buFont typeface="Wingdings" panose="05000000000000000000" pitchFamily="2" charset="2"/>
              <a:buChar char="Ø"/>
            </a:pPr>
            <a:r>
              <a:rPr lang="en-US" sz="1800" b="1" u="sng" dirty="0">
                <a:effectLst>
                  <a:glow rad="228600">
                    <a:schemeClr val="accent6">
                      <a:satMod val="175000"/>
                      <a:alpha val="40000"/>
                    </a:schemeClr>
                  </a:glow>
                  <a:outerShdw blurRad="38100" dist="38100" dir="2700000" algn="tl">
                    <a:srgbClr val="000000">
                      <a:alpha val="43137"/>
                    </a:srgbClr>
                  </a:outerShdw>
                </a:effectLst>
                <a:latin typeface="Baguet Script" panose="00000500000000000000" pitchFamily="2" charset="0"/>
                <a:cs typeface="Times New Roman" panose="02020603050405020304" pitchFamily="18" charset="0"/>
              </a:rPr>
              <a:t>Methodology: </a:t>
            </a:r>
            <a:br>
              <a:rPr lang="en-US" sz="18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600" b="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Pfizer and BioNTech swiftly developed an mRNA-based vaccine in response to COVID-19. They created four vaccine candidates using three RNA platforms and secured partnerships for critical materials. Leveraging Pfizer's manufacturing technologies, the process was rapidly scaled up and standardized. Distribution logistics were tackled through rechargeable containers. The achievement was the result of collaboration, strategic decision-making, and a dedicated multidisciplinary team effort.</a:t>
            </a:r>
            <a:endPar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383CC5-966B-CC18-89CA-4B87DCCCE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0" y="1143001"/>
            <a:ext cx="3362325" cy="3848098"/>
          </a:xfrm>
          <a:prstGeom prst="roundRect">
            <a:avLst>
              <a:gd name="adj" fmla="val 8594"/>
            </a:avLst>
          </a:prstGeom>
          <a:solidFill>
            <a:srgbClr val="FFFFFF">
              <a:shade val="85000"/>
            </a:srgbClr>
          </a:solidFill>
          <a:ln>
            <a:noFill/>
          </a:ln>
          <a:effectLst>
            <a:reflection blurRad="6350" stA="50000" endA="275" endPos="40000" dist="101600" dir="5400000" sy="-100000" algn="bl" rotWithShape="0"/>
          </a:effectLst>
        </p:spPr>
      </p:pic>
    </p:spTree>
    <p:extLst>
      <p:ext uri="{BB962C8B-B14F-4D97-AF65-F5344CB8AC3E}">
        <p14:creationId xmlns:p14="http://schemas.microsoft.com/office/powerpoint/2010/main" val="20761171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2197BA3BBD384488BD5FD018AA92E2" ma:contentTypeVersion="2" ma:contentTypeDescription="Create a new document." ma:contentTypeScope="" ma:versionID="8b7146c621a7caeea617dddc545423e8">
  <xsd:schema xmlns:xsd="http://www.w3.org/2001/XMLSchema" xmlns:xs="http://www.w3.org/2001/XMLSchema" xmlns:p="http://schemas.microsoft.com/office/2006/metadata/properties" xmlns:ns2="a855dd0d-0efe-45dd-ba28-89830781e8ee" targetNamespace="http://schemas.microsoft.com/office/2006/metadata/properties" ma:root="true" ma:fieldsID="35e209cf0117eec18d3d9b51b4719fce" ns2:_="">
    <xsd:import namespace="a855dd0d-0efe-45dd-ba28-89830781e8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5dd0d-0efe-45dd-ba28-89830781e8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E127F3-7507-4265-AECC-485200B4A87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AFEB95-E79D-4AD8-B135-9E86B9AB0262}">
  <ds:schemaRefs>
    <ds:schemaRef ds:uri="a855dd0d-0efe-45dd-ba28-89830781e8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05B267A-5EAD-4653-A324-868312F0C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BCSE351E_FDA_DA1_Template</Template>
  <TotalTime>1149</TotalTime>
  <Words>5100</Words>
  <Application>Microsoft Office PowerPoint</Application>
  <PresentationFormat>On-screen Show (4:3)</PresentationFormat>
  <Paragraphs>397</Paragraphs>
  <Slides>40</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Aharoni</vt:lpstr>
      <vt:lpstr>Algerian</vt:lpstr>
      <vt:lpstr>-apple-system</vt:lpstr>
      <vt:lpstr>Arial</vt:lpstr>
      <vt:lpstr>Baguet Script</vt:lpstr>
      <vt:lpstr>Berlin Sans FB</vt:lpstr>
      <vt:lpstr>Brush Script MT</vt:lpstr>
      <vt:lpstr>Calibri</vt:lpstr>
      <vt:lpstr>Copperplate Gothic Bold</vt:lpstr>
      <vt:lpstr>Dubai Medium</vt:lpstr>
      <vt:lpstr>Eras Bold ITC</vt:lpstr>
      <vt:lpstr>Footlight MT Light</vt:lpstr>
      <vt:lpstr>Garamond</vt:lpstr>
      <vt:lpstr>Gill Sans Ultra Bold Condensed</vt:lpstr>
      <vt:lpstr>Times New Roman</vt:lpstr>
      <vt:lpstr>Tw Cen MT</vt:lpstr>
      <vt:lpstr>Wingdings</vt:lpstr>
      <vt:lpstr>Circuit</vt:lpstr>
      <vt:lpstr>Optimizing COVID-19 Vaccination Strategies: A Comprehensive Data Analysis Approach To Identify The Optimal Vaccine</vt:lpstr>
      <vt:lpstr>Problem Statement</vt:lpstr>
      <vt:lpstr>OBJECTIVES/MOTIVATION: </vt:lpstr>
      <vt:lpstr>COVID-19 VACCINES ADMINISTERED IN THE TOP 10 AFFLICTED COUNTRIES:</vt:lpstr>
      <vt:lpstr>PowerPoint Presentation</vt:lpstr>
      <vt:lpstr>Based on the previous information, the list of COVID-19 vaccines have been identified and narrowed down to the following vaccines:</vt:lpstr>
      <vt:lpstr>LITERATURE REVIEW:</vt:lpstr>
      <vt:lpstr>IN-DEPTH ANALYSIS</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Literature Survey/Related Work</vt:lpstr>
      <vt:lpstr>OBSERVATION TABLE:</vt:lpstr>
      <vt:lpstr>PowerPoint Presentation</vt:lpstr>
      <vt:lpstr>PowerPoint Presentation</vt:lpstr>
      <vt:lpstr>PowerPoint Presentation</vt:lpstr>
      <vt:lpstr>Pfizer-BioNTech</vt:lpstr>
      <vt:lpstr>Moderna</vt:lpstr>
      <vt:lpstr>Johnson &amp; Johnson</vt:lpstr>
      <vt:lpstr>Covishield</vt:lpstr>
      <vt:lpstr>Covaxin</vt:lpstr>
      <vt:lpstr>AstraZeneca </vt:lpstr>
      <vt:lpstr>Coronavac</vt:lpstr>
      <vt:lpstr>CoviVac</vt:lpstr>
      <vt:lpstr>Sputnik V</vt:lpstr>
      <vt:lpstr>Block Diagram/Methodology</vt:lpstr>
      <vt:lpstr>Research Gap</vt:lpstr>
      <vt:lpstr>Conclusion:</vt:lpstr>
      <vt:lpstr>References (Links, Books, Journals, Conference Papers)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COVID-19 Vaccination Strategies: A Comprehensive Data Analysis Approach To Identify The Optimal Vaccine</dc:title>
  <dc:creator>Meghavika Baidya</dc:creator>
  <cp:lastModifiedBy>Meghavika Baidya</cp:lastModifiedBy>
  <cp:revision>29</cp:revision>
  <dcterms:created xsi:type="dcterms:W3CDTF">2023-05-15T08:11:20Z</dcterms:created>
  <dcterms:modified xsi:type="dcterms:W3CDTF">2023-06-18T16:28:33Z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0x0101004D2197BA3BBD384488BD5FD018AA92E2</vt:lpwstr>
  </property>
</Properties>
</file>